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63"/>
  </p:notesMasterIdLst>
  <p:handoutMasterIdLst>
    <p:handoutMasterId r:id="rId64"/>
  </p:handoutMasterIdLst>
  <p:sldIdLst>
    <p:sldId id="334" r:id="rId2"/>
    <p:sldId id="324" r:id="rId3"/>
    <p:sldId id="364" r:id="rId4"/>
    <p:sldId id="319" r:id="rId5"/>
    <p:sldId id="323" r:id="rId6"/>
    <p:sldId id="326" r:id="rId7"/>
    <p:sldId id="277" r:id="rId8"/>
    <p:sldId id="279" r:id="rId9"/>
    <p:sldId id="337" r:id="rId10"/>
    <p:sldId id="365" r:id="rId11"/>
    <p:sldId id="327" r:id="rId12"/>
    <p:sldId id="283" r:id="rId13"/>
    <p:sldId id="371" r:id="rId14"/>
    <p:sldId id="284" r:id="rId15"/>
    <p:sldId id="376" r:id="rId16"/>
    <p:sldId id="352" r:id="rId17"/>
    <p:sldId id="351" r:id="rId18"/>
    <p:sldId id="366" r:id="rId19"/>
    <p:sldId id="353" r:id="rId20"/>
    <p:sldId id="354" r:id="rId21"/>
    <p:sldId id="286" r:id="rId22"/>
    <p:sldId id="285" r:id="rId23"/>
    <p:sldId id="289" r:id="rId24"/>
    <p:sldId id="362" r:id="rId25"/>
    <p:sldId id="377" r:id="rId26"/>
    <p:sldId id="328" r:id="rId27"/>
    <p:sldId id="291" r:id="rId28"/>
    <p:sldId id="292" r:id="rId29"/>
    <p:sldId id="295" r:id="rId30"/>
    <p:sldId id="325" r:id="rId31"/>
    <p:sldId id="296" r:id="rId32"/>
    <p:sldId id="329" r:id="rId33"/>
    <p:sldId id="298" r:id="rId34"/>
    <p:sldId id="367" r:id="rId35"/>
    <p:sldId id="299" r:id="rId36"/>
    <p:sldId id="346" r:id="rId37"/>
    <p:sldId id="330" r:id="rId38"/>
    <p:sldId id="378" r:id="rId39"/>
    <p:sldId id="379" r:id="rId40"/>
    <p:sldId id="358" r:id="rId41"/>
    <p:sldId id="359" r:id="rId42"/>
    <p:sldId id="303" r:id="rId43"/>
    <p:sldId id="305" r:id="rId44"/>
    <p:sldId id="307" r:id="rId45"/>
    <p:sldId id="308" r:id="rId46"/>
    <p:sldId id="310" r:id="rId47"/>
    <p:sldId id="331" r:id="rId48"/>
    <p:sldId id="313" r:id="rId49"/>
    <p:sldId id="363" r:id="rId50"/>
    <p:sldId id="300" r:id="rId51"/>
    <p:sldId id="369" r:id="rId52"/>
    <p:sldId id="314" r:id="rId53"/>
    <p:sldId id="315" r:id="rId54"/>
    <p:sldId id="344" r:id="rId55"/>
    <p:sldId id="370" r:id="rId56"/>
    <p:sldId id="321" r:id="rId57"/>
    <p:sldId id="333" r:id="rId58"/>
    <p:sldId id="345" r:id="rId59"/>
    <p:sldId id="347" r:id="rId60"/>
    <p:sldId id="348" r:id="rId61"/>
    <p:sldId id="349" r:id="rId62"/>
  </p:sldIdLst>
  <p:sldSz cx="9144000" cy="6858000" type="screen4x3"/>
  <p:notesSz cx="6742113" cy="98996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B8"/>
    <a:srgbClr val="023A91"/>
    <a:srgbClr val="C30D23"/>
    <a:srgbClr val="CC0000"/>
    <a:srgbClr val="01399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10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1267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9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1582" cy="494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8972" y="1"/>
            <a:ext cx="2921582" cy="494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9287D-9205-40D6-83E6-17489891E585}" type="datetimeFigureOut">
              <a:rPr lang="zh-CN" altLang="en-US" smtClean="0">
                <a:ea typeface="黑体" panose="02010609060101010101" pitchFamily="49" charset="-122"/>
              </a:rPr>
              <a:t>2019/4/25 Thursday</a:t>
            </a:fld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2950"/>
            <a:ext cx="2921582" cy="494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8972" y="9402950"/>
            <a:ext cx="2921582" cy="494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BB982-7B60-4788-AFCB-9F97D3E94D0C}" type="slidenum">
              <a:rPr lang="zh-CN" altLang="en-US" smtClean="0">
                <a:ea typeface="黑体" panose="02010609060101010101" pitchFamily="49" charset="-122"/>
              </a:rPr>
              <a:t>‹#›</a:t>
            </a:fld>
            <a:endParaRPr lang="zh-CN" altLang="en-US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5505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2123" cy="497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8907" y="1"/>
            <a:ext cx="2922123" cy="4974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BA08-E1D6-4A4E-A5C3-C57E6BA135D5}" type="datetimeFigureOut">
              <a:rPr lang="zh-CN" altLang="en-US" smtClean="0"/>
              <a:t>2019/4/25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36663"/>
            <a:ext cx="44545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4753" y="4765034"/>
            <a:ext cx="5393690" cy="38980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2228"/>
            <a:ext cx="2922123" cy="497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8907" y="9402228"/>
            <a:ext cx="2922123" cy="4974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1A6B7-B6B1-4B19-9B55-81CCF3246C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64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785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561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黑体" panose="020106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993725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082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0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2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0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8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黑体" panose="020106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黑体" panose="020106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黑体" panose="020106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黑体" panose="020106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黑体" panose="020106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gif"/><Relationship Id="rId5" Type="http://schemas.openxmlformats.org/officeDocument/2006/relationships/image" Target="../media/image12.tmp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png"/><Relationship Id="rId4" Type="http://schemas.openxmlformats.org/officeDocument/2006/relationships/image" Target="../media/image22.wmf"/><Relationship Id="rId9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torch.ch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2788" y="5384435"/>
            <a:ext cx="400110" cy="6790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spc="-300" dirty="0">
                <a:latin typeface="华文仿宋" panose="02010600040101010101" pitchFamily="2" charset="-122"/>
                <a:ea typeface="华文仿宋" panose="02010600040101010101" pitchFamily="2" charset="-122"/>
              </a:rPr>
              <a:t>高斌斌</a:t>
            </a:r>
          </a:p>
        </p:txBody>
      </p:sp>
    </p:spTree>
    <p:extLst>
      <p:ext uri="{BB962C8B-B14F-4D97-AF65-F5344CB8AC3E}">
        <p14:creationId xmlns:p14="http://schemas.microsoft.com/office/powerpoint/2010/main" val="13688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3781811" cy="445293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M-P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1609" y="3434846"/>
            <a:ext cx="8740414" cy="2951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  <a:defRPr sz="3000" b="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把多个神经元，按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一定的层次结构连接起来，就得到了</a:t>
            </a:r>
            <a:r>
              <a:rPr lang="zh-CN" altLang="en-US" sz="22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计算机角度，可以不</a:t>
            </a: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考虑：神经网络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是否真的模拟了生物</a:t>
            </a: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2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</a:t>
            </a: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角度，认为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神经网络，是一个包含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了许多参数的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数学模型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，这个模型是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若干个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函数，相互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嵌套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代入而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</a:t>
            </a:r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信号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的连接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权重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 </a:t>
            </a:r>
            <a:r>
              <a:rPr lang="el-GR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endParaRPr lang="en-US" altLang="zh-CN" sz="2000" b="1" i="1" baseline="-25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嵌套：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本神经元的输出，是另一个神经元的输入</a:t>
            </a:r>
            <a:endParaRPr lang="en-US" altLang="zh-CN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占位符 1"/>
          <p:cNvSpPr>
            <a:spLocks noGrp="1"/>
          </p:cNvSpPr>
          <p:nvPr>
            <p:ph type="body" idx="1"/>
          </p:nvPr>
        </p:nvSpPr>
        <p:spPr>
          <a:xfrm>
            <a:off x="260350" y="2968393"/>
            <a:ext cx="1980072" cy="44529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神经网络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sz="half" idx="2"/>
          </p:nvPr>
        </p:nvSpPr>
        <p:spPr>
          <a:xfrm>
            <a:off x="0" y="1670346"/>
            <a:ext cx="6030007" cy="13776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个神经元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传递来的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信号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处理：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将总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值与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</a:t>
            </a:r>
            <a:r>
              <a:rPr lang="el-GR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进行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比较</a:t>
            </a:r>
            <a:endParaRPr lang="zh-CN" altLang="en-US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处理，得到输出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3" name="内容占位符 6" descr="屏幕剪辑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13" y="1112791"/>
            <a:ext cx="3445045" cy="20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75" y="2959326"/>
            <a:ext cx="3748625" cy="22743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3617" y="931026"/>
            <a:ext cx="1662454" cy="457200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感知机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00530" y="1428948"/>
            <a:ext cx="5977164" cy="3060756"/>
          </a:xfrm>
        </p:spPr>
        <p:txBody>
          <a:bodyPr>
            <a:normAutofit/>
          </a:bodyPr>
          <a:lstStyle/>
          <a:p>
            <a:pPr marL="1800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两层 结构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96913" indent="-338138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输入层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：接受外界输入信号，传递给输出层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96913" indent="-338138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M-P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神经元（阈值逻辑单元）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能够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容易地实现逻辑 与、或、非运算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55600" indent="0">
              <a:buNone/>
            </a:pPr>
            <a:r>
              <a:rPr lang="en-US" altLang="zh-CN" sz="18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∑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 </a:t>
            </a:r>
            <a:r>
              <a:rPr lang="el-GR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其中，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是阶跃函数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5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33" b="54646"/>
          <a:stretch/>
        </p:blipFill>
        <p:spPr>
          <a:xfrm>
            <a:off x="328756" y="1572862"/>
            <a:ext cx="3807362" cy="2557729"/>
          </a:xfr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260350" y="976931"/>
            <a:ext cx="7751536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感知机求解 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</a:t>
            </a:r>
            <a:endParaRPr lang="zh-CN" altLang="en-US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86" y="1572862"/>
            <a:ext cx="3586823" cy="26901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965" y="4399096"/>
            <a:ext cx="572785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“与”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˄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  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令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3DB8"/>
                </a:solidFill>
              </a:rPr>
              <a:t>=</a:t>
            </a:r>
            <a:r>
              <a:rPr lang="zh-CN" altLang="en-US" sz="2000" b="1" dirty="0" smtClean="0">
                <a:solidFill>
                  <a:srgbClr val="003DB8"/>
                </a:solidFill>
              </a:rPr>
              <a:t>？</a:t>
            </a:r>
            <a:r>
              <a:rPr lang="en-US" altLang="zh-CN" sz="2000" b="1" dirty="0" smtClean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023A91"/>
                </a:solidFill>
              </a:rPr>
              <a:t>= </a:t>
            </a:r>
            <a:r>
              <a:rPr lang="zh-CN" altLang="en-US" sz="2000" b="1" dirty="0" smtClean="0">
                <a:solidFill>
                  <a:srgbClr val="023A91"/>
                </a:solidFill>
              </a:rPr>
              <a:t>？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rgbClr val="023A91"/>
                </a:solidFill>
              </a:rPr>
              <a:t>= </a:t>
            </a:r>
            <a:r>
              <a:rPr lang="zh-CN" altLang="en-US" sz="2000" b="1" dirty="0" smtClean="0">
                <a:solidFill>
                  <a:srgbClr val="023A91"/>
                </a:solidFill>
              </a:rPr>
              <a:t>？</a:t>
            </a:r>
            <a:endParaRPr lang="en-US" altLang="zh-CN" sz="2000" b="1" dirty="0" smtClean="0">
              <a:solidFill>
                <a:srgbClr val="023A9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000" b="1" dirty="0" smtClean="0"/>
              <a:t>∙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+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 smtClean="0"/>
              <a:t>∙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，仅当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=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</a:t>
            </a:r>
            <a:r>
              <a:rPr lang="en-US" altLang="zh-CN" sz="2000" b="1" dirty="0" smtClean="0"/>
              <a:t>=1 </a:t>
            </a:r>
            <a:r>
              <a:rPr lang="zh-CN" altLang="en-US" sz="2000" b="1" dirty="0" smtClean="0"/>
              <a:t>时，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=1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例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=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= 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θ = </a:t>
            </a:r>
            <a:r>
              <a:rPr lang="en-US" altLang="zh-CN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000" b="1" i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2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3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48" y="1858314"/>
            <a:ext cx="2628129" cy="457200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感知机学习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49255" y="2446233"/>
            <a:ext cx="8629650" cy="401438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给定训练集，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对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权重 </a:t>
            </a:r>
            <a:r>
              <a:rPr lang="en-US" altLang="zh-CN" sz="24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4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=1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…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、阈值 </a:t>
            </a:r>
            <a:r>
              <a:rPr lang="el-GR" altLang="zh-CN" sz="24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，进行学习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学习规则</a:t>
            </a:r>
            <a:endParaRPr lang="en-US" altLang="zh-CN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对训练样本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zh-CN" altLang="en-US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若当前输出为 </a:t>
            </a:r>
            <a:r>
              <a:rPr lang="cy-GB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ŷ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则感知机权重调整规则为：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 algn="ctr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l-GR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←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l-GR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∆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endParaRPr lang="en-US" altLang="zh-CN" sz="2000" b="1" i="1" baseline="-250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 algn="ctr">
              <a:lnSpc>
                <a:spcPct val="110000"/>
              </a:lnSpc>
              <a:spcBef>
                <a:spcPts val="600"/>
              </a:spcBef>
              <a:buNone/>
            </a:pPr>
            <a:r>
              <a:rPr lang="el-GR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∆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</a:t>
            </a:r>
            <a:r>
              <a:rPr lang="el-GR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η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</a:t>
            </a:r>
            <a:r>
              <a:rPr lang="cy-GB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ŷ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106988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其中 </a:t>
            </a:r>
            <a:r>
              <a:rPr lang="el-GR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η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称为学习率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若感知机对训练样本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zh-CN" altLang="en-US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 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预测正确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则感知机不发生变化；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否则，根据错误程度，进行 权重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 的调整</a:t>
            </a:r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213644" y="1009945"/>
            <a:ext cx="4495515" cy="587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/>
                <a:cs typeface="Times New Roman" pitchFamily="18" charset="0"/>
              </a:rPr>
              <a:t>感知机模型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itchFamily="18" charset="0"/>
                <a:ea typeface="黑体"/>
                <a:cs typeface="Times New Roman" pitchFamily="18" charset="0"/>
              </a:rPr>
              <a:t>：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 f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n-US" altLang="zh-CN" sz="2000" b="1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l-GR" altLang="zh-CN" sz="2000" b="1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62" y="259080"/>
            <a:ext cx="4104088" cy="213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6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33" b="54646"/>
          <a:stretch/>
        </p:blipFill>
        <p:spPr>
          <a:xfrm>
            <a:off x="328756" y="1572862"/>
            <a:ext cx="3807362" cy="2557729"/>
          </a:xfr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260350" y="976931"/>
            <a:ext cx="7751536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感知机求解 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</a:t>
            </a:r>
            <a:endParaRPr lang="zh-CN" altLang="en-US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86" y="1572862"/>
            <a:ext cx="3586823" cy="26901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965" y="4399096"/>
            <a:ext cx="572785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“与”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˄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  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令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3DB8"/>
                </a:solidFill>
              </a:rPr>
              <a:t>=</a:t>
            </a:r>
            <a:r>
              <a:rPr lang="zh-CN" altLang="en-US" sz="2000" b="1" dirty="0" smtClean="0">
                <a:solidFill>
                  <a:srgbClr val="003DB8"/>
                </a:solidFill>
              </a:rPr>
              <a:t>？</a:t>
            </a:r>
            <a:r>
              <a:rPr lang="en-US" altLang="zh-CN" sz="2000" b="1" dirty="0" smtClean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023A91"/>
                </a:solidFill>
              </a:rPr>
              <a:t>= </a:t>
            </a:r>
            <a:r>
              <a:rPr lang="zh-CN" altLang="en-US" sz="2000" b="1" dirty="0" smtClean="0">
                <a:solidFill>
                  <a:srgbClr val="023A91"/>
                </a:solidFill>
              </a:rPr>
              <a:t>？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rgbClr val="023A91"/>
                </a:solidFill>
              </a:rPr>
              <a:t>= </a:t>
            </a:r>
            <a:r>
              <a:rPr lang="zh-CN" altLang="en-US" sz="2000" b="1" dirty="0" smtClean="0">
                <a:solidFill>
                  <a:srgbClr val="023A91"/>
                </a:solidFill>
              </a:rPr>
              <a:t>？</a:t>
            </a:r>
            <a:endParaRPr lang="en-US" altLang="zh-CN" sz="2000" b="1" dirty="0" smtClean="0">
              <a:solidFill>
                <a:srgbClr val="023A9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000" b="1" dirty="0" smtClean="0"/>
              <a:t>∙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+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 smtClean="0"/>
              <a:t>∙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，仅当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=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</a:t>
            </a:r>
            <a:r>
              <a:rPr lang="en-US" altLang="zh-CN" sz="2000" b="1" dirty="0" smtClean="0"/>
              <a:t>=1 </a:t>
            </a:r>
            <a:r>
              <a:rPr lang="zh-CN" altLang="en-US" sz="2000" b="1" dirty="0" smtClean="0"/>
              <a:t>时，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=1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例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=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= 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θ = </a:t>
            </a:r>
            <a:r>
              <a:rPr lang="en-US" altLang="zh-CN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000" b="1" i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2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4" b="55688"/>
          <a:stretch/>
        </p:blipFill>
        <p:spPr>
          <a:xfrm>
            <a:off x="497054" y="1346581"/>
            <a:ext cx="3569107" cy="2913431"/>
          </a:xfr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260350" y="976931"/>
            <a:ext cx="7751536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感知机求解 </a:t>
            </a:r>
            <a:r>
              <a:rPr lang="zh-CN" altLang="en-US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或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、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非 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问题</a:t>
            </a:r>
            <a:endParaRPr lang="zh-CN" altLang="en-US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5078" y="4541121"/>
            <a:ext cx="630653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“或”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˅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 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令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3DB8"/>
                </a:solidFill>
              </a:rPr>
              <a:t>=</a:t>
            </a:r>
            <a:r>
              <a:rPr lang="zh-CN" altLang="en-US" sz="2000" b="1" dirty="0">
                <a:solidFill>
                  <a:srgbClr val="003DB8"/>
                </a:solidFill>
              </a:rPr>
              <a:t>？</a:t>
            </a:r>
            <a:r>
              <a:rPr lang="en-US" altLang="zh-CN" sz="2000" b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023A91"/>
                </a:solidFill>
              </a:rPr>
              <a:t>= </a:t>
            </a:r>
            <a:r>
              <a:rPr lang="zh-CN" altLang="en-US" sz="2000" b="1" dirty="0">
                <a:solidFill>
                  <a:srgbClr val="023A91"/>
                </a:solidFill>
              </a:rPr>
              <a:t>？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rgbClr val="023A91"/>
                </a:solidFill>
              </a:rPr>
              <a:t>= </a:t>
            </a:r>
            <a:r>
              <a:rPr lang="zh-CN" altLang="en-US" sz="2000" b="1" dirty="0">
                <a:solidFill>
                  <a:srgbClr val="023A91"/>
                </a:solidFill>
              </a:rPr>
              <a:t>？</a:t>
            </a:r>
            <a:endParaRPr lang="en-US" altLang="zh-CN" sz="2000" b="1" dirty="0">
              <a:solidFill>
                <a:srgbClr val="023A9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，仅当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=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1 </a:t>
            </a:r>
            <a:r>
              <a:rPr lang="zh-CN" altLang="en-US" sz="2000" b="1" dirty="0" smtClean="0"/>
              <a:t>或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=</a:t>
            </a:r>
            <a:r>
              <a:rPr lang="en-US" altLang="zh-CN" sz="2000" b="1" dirty="0" smtClean="0"/>
              <a:t>1 </a:t>
            </a:r>
            <a:r>
              <a:rPr lang="zh-CN" altLang="en-US" sz="2000" b="1" dirty="0" smtClean="0"/>
              <a:t>时</a:t>
            </a:r>
            <a:r>
              <a:rPr lang="zh-CN" altLang="en-US" sz="2000" b="1" dirty="0"/>
              <a:t>，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例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=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= 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θ = </a:t>
            </a:r>
            <a:r>
              <a:rPr lang="en-US" altLang="zh-CN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0.5</a:t>
            </a:r>
            <a:endParaRPr lang="en-US" altLang="zh-CN" sz="2000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0.5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9" y="1572862"/>
            <a:ext cx="3841349" cy="28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9" name="内容占位符 8" descr="屏幕剪辑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3" r="48013" b="11353"/>
          <a:stretch/>
        </p:blipFill>
        <p:spPr>
          <a:xfrm>
            <a:off x="253863" y="1434131"/>
            <a:ext cx="4111032" cy="2340202"/>
          </a:xfr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260350" y="976931"/>
            <a:ext cx="7751536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感知机求解 </a:t>
            </a:r>
            <a:r>
              <a:rPr lang="zh-CN" altLang="en-US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、或、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非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问题</a:t>
            </a:r>
            <a:endParaRPr lang="zh-CN" altLang="en-US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6394" y="4413080"/>
            <a:ext cx="746871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“非”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sym typeface="Symbol Tiger" panose="05050102010706020507" pitchFamily="18" charset="2"/>
              </a:rPr>
              <a:t>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令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3DB8"/>
                </a:solidFill>
              </a:rPr>
              <a:t>=</a:t>
            </a:r>
            <a:r>
              <a:rPr lang="zh-CN" altLang="en-US" sz="2000" b="1" dirty="0">
                <a:solidFill>
                  <a:srgbClr val="003DB8"/>
                </a:solidFill>
              </a:rPr>
              <a:t>？</a:t>
            </a:r>
            <a:r>
              <a:rPr lang="en-US" altLang="zh-CN" sz="2000" b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023A91"/>
                </a:solidFill>
              </a:rPr>
              <a:t>= </a:t>
            </a:r>
            <a:r>
              <a:rPr lang="zh-CN" altLang="en-US" sz="2000" b="1" dirty="0">
                <a:solidFill>
                  <a:srgbClr val="023A91"/>
                </a:solidFill>
              </a:rPr>
              <a:t>？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rgbClr val="023A91"/>
                </a:solidFill>
              </a:rPr>
              <a:t>= </a:t>
            </a:r>
            <a:r>
              <a:rPr lang="zh-CN" altLang="en-US" sz="2000" b="1" dirty="0">
                <a:solidFill>
                  <a:srgbClr val="023A91"/>
                </a:solidFill>
              </a:rPr>
              <a:t>？</a:t>
            </a:r>
            <a:endParaRPr lang="en-US" altLang="zh-CN" sz="2000" b="1" dirty="0">
              <a:solidFill>
                <a:srgbClr val="023A9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– </a:t>
            </a:r>
            <a:r>
              <a:rPr lang="en-US" altLang="zh-CN" sz="2000" b="1" dirty="0">
                <a:solidFill>
                  <a:srgbClr val="FF0000"/>
                </a:solidFill>
              </a:rPr>
              <a:t>θ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)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，仅当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=1 </a:t>
            </a:r>
            <a:r>
              <a:rPr lang="zh-CN" altLang="en-US" sz="2000" b="1" dirty="0" smtClean="0"/>
              <a:t>时，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=0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；当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/>
              <a:t>=0 </a:t>
            </a:r>
            <a:r>
              <a:rPr lang="zh-CN" altLang="en-US" sz="2000" b="1" dirty="0" smtClean="0"/>
              <a:t>时</a:t>
            </a:r>
            <a:r>
              <a:rPr lang="zh-CN" altLang="en-US" sz="2000" b="1" dirty="0"/>
              <a:t>，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例如 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= 0.6</a:t>
            </a:r>
            <a:r>
              <a:rPr lang="zh-CN" altLang="en-US" sz="2000" b="1" dirty="0"/>
              <a:t>，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en-US" altLang="zh-CN" sz="2000" b="1" dirty="0"/>
              <a:t> = 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θ = -</a:t>
            </a:r>
            <a:r>
              <a:rPr lang="en-US" altLang="zh-CN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0.5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079500">
              <a:spcBef>
                <a:spcPts val="600"/>
              </a:spcBef>
            </a:pP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f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-0.6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/>
              <a:t>+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0</a:t>
            </a:r>
            <a:r>
              <a:rPr lang="en-US" altLang="zh-CN" sz="2000" b="1" dirty="0"/>
              <a:t>∙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 </a:t>
            </a:r>
            <a:r>
              <a:rPr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+ 0.5 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39" y="1434130"/>
            <a:ext cx="3833630" cy="28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76931"/>
            <a:ext cx="7751536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感知机求解 与、或、非</a:t>
            </a: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异或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 问题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17" y="4065362"/>
            <a:ext cx="3206700" cy="240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9" y="1629961"/>
            <a:ext cx="3191502" cy="2393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17" y="1629961"/>
            <a:ext cx="3204269" cy="2403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9" y="4065362"/>
            <a:ext cx="3191502" cy="23936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7286" y="2153909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 smtClean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与</a:t>
            </a:r>
            <a:endParaRPr lang="zh-CN" altLang="en-US" sz="3000" dirty="0">
              <a:solidFill>
                <a:srgbClr val="16754D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55000" y="4906744"/>
            <a:ext cx="954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 smtClean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异或</a:t>
            </a:r>
            <a:endParaRPr lang="zh-CN" altLang="en-US" sz="3000" dirty="0">
              <a:solidFill>
                <a:srgbClr val="16754D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55000" y="2281936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或</a:t>
            </a:r>
          </a:p>
        </p:txBody>
      </p:sp>
      <p:sp>
        <p:nvSpPr>
          <p:cNvPr id="12" name="矩形 11"/>
          <p:cNvSpPr/>
          <p:nvPr/>
        </p:nvSpPr>
        <p:spPr>
          <a:xfrm>
            <a:off x="360037" y="4906744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非</a:t>
            </a:r>
          </a:p>
        </p:txBody>
      </p:sp>
    </p:spTree>
    <p:extLst>
      <p:ext uri="{BB962C8B-B14F-4D97-AF65-F5344CB8AC3E}">
        <p14:creationId xmlns:p14="http://schemas.microsoft.com/office/powerpoint/2010/main" val="64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76931"/>
            <a:ext cx="7751536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感知机求解 与、或、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非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问题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" y="1422371"/>
            <a:ext cx="2109159" cy="1581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76" y="1432395"/>
            <a:ext cx="2109159" cy="1581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84" y="1400735"/>
            <a:ext cx="2151372" cy="16135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343" y="1905847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 smtClean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与</a:t>
            </a:r>
            <a:endParaRPr lang="zh-CN" altLang="en-US" sz="3000" dirty="0">
              <a:solidFill>
                <a:srgbClr val="16754D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53889" y="1905846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或</a:t>
            </a:r>
          </a:p>
        </p:txBody>
      </p:sp>
      <p:sp>
        <p:nvSpPr>
          <p:cNvPr id="12" name="矩形 11"/>
          <p:cNvSpPr/>
          <p:nvPr/>
        </p:nvSpPr>
        <p:spPr>
          <a:xfrm>
            <a:off x="5526397" y="1905845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非</a:t>
            </a:r>
          </a:p>
        </p:txBody>
      </p:sp>
      <p:sp>
        <p:nvSpPr>
          <p:cNvPr id="14" name="矩形 13"/>
          <p:cNvSpPr/>
          <p:nvPr/>
        </p:nvSpPr>
        <p:spPr>
          <a:xfrm>
            <a:off x="75342" y="3075103"/>
            <a:ext cx="8954357" cy="311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latin typeface="+mn-ea"/>
              </a:rPr>
              <a:t>若</a:t>
            </a:r>
            <a:r>
              <a:rPr lang="zh-CN" altLang="en-US" sz="2200" b="1" dirty="0">
                <a:latin typeface="+mn-ea"/>
              </a:rPr>
              <a:t>两类模式是线性可分的，即存在一个线性超平面能将它们</a:t>
            </a:r>
            <a:r>
              <a:rPr lang="zh-CN" altLang="en-US" sz="2200" b="1" dirty="0" smtClean="0">
                <a:latin typeface="+mn-ea"/>
              </a:rPr>
              <a:t>分开</a:t>
            </a:r>
            <a:endParaRPr lang="en-US" altLang="zh-CN" sz="2200" b="1" dirty="0" smtClean="0">
              <a:latin typeface="+mn-ea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solidFill>
                  <a:srgbClr val="FF0000"/>
                </a:solidFill>
                <a:latin typeface="+mn-ea"/>
              </a:rPr>
              <a:t>感知机 </a:t>
            </a:r>
            <a:endParaRPr lang="en-US" altLang="zh-CN" sz="2200" b="1" dirty="0" smtClean="0">
              <a:solidFill>
                <a:srgbClr val="FF0000"/>
              </a:solidFill>
              <a:latin typeface="+mn-ea"/>
            </a:endParaRPr>
          </a:p>
          <a:p>
            <a:pPr marL="538163" indent="-2730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+mn-ea"/>
              </a:rPr>
              <a:t>只有 输出层神经元，进行 激活函数处理</a:t>
            </a:r>
            <a:endParaRPr lang="en-US" altLang="zh-CN" sz="2200" b="1" dirty="0" smtClean="0">
              <a:latin typeface="+mn-ea"/>
            </a:endParaRPr>
          </a:p>
          <a:p>
            <a:pPr marL="538163" indent="-2730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+mn-ea"/>
              </a:rPr>
              <a:t>即，只拥有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+mn-ea"/>
              </a:rPr>
              <a:t>一层</a:t>
            </a:r>
            <a:r>
              <a:rPr lang="zh-CN" altLang="en-US" sz="2200" b="1" dirty="0" smtClean="0">
                <a:latin typeface="+mn-ea"/>
              </a:rPr>
              <a:t>功能神经元。</a:t>
            </a:r>
            <a:endParaRPr lang="en-US" altLang="zh-CN" sz="2200" b="1" dirty="0" smtClean="0">
              <a:latin typeface="+mn-ea"/>
            </a:endParaRPr>
          </a:p>
          <a:p>
            <a:pPr marL="696913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latin typeface="+mn-ea"/>
              </a:rPr>
              <a:t>学习能力</a:t>
            </a:r>
            <a:r>
              <a:rPr lang="zh-CN" altLang="en-US" sz="2200" b="1" dirty="0">
                <a:latin typeface="+mn-ea"/>
              </a:rPr>
              <a:t>非常</a:t>
            </a:r>
            <a:r>
              <a:rPr lang="zh-CN" altLang="en-US" sz="2200" b="1" dirty="0" smtClean="0">
                <a:latin typeface="+mn-ea"/>
              </a:rPr>
              <a:t>有限，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+mn-ea"/>
              </a:rPr>
              <a:t>只能处理</a:t>
            </a:r>
            <a:r>
              <a:rPr lang="zh-CN" altLang="en-US" sz="2200" b="1" dirty="0">
                <a:latin typeface="+mn-ea"/>
              </a:rPr>
              <a:t>线性可</a:t>
            </a:r>
            <a:r>
              <a:rPr lang="zh-CN" altLang="en-US" sz="2200" b="1" dirty="0" smtClean="0">
                <a:latin typeface="+mn-ea"/>
              </a:rPr>
              <a:t>分问题，如 与</a:t>
            </a:r>
            <a:r>
              <a:rPr lang="zh-CN" altLang="en-US" sz="2200" b="1" dirty="0">
                <a:latin typeface="+mn-ea"/>
              </a:rPr>
              <a:t>、或</a:t>
            </a:r>
            <a:r>
              <a:rPr lang="zh-CN" altLang="en-US" sz="2200" b="1" dirty="0" smtClean="0">
                <a:latin typeface="+mn-ea"/>
              </a:rPr>
              <a:t>、非问题</a:t>
            </a:r>
            <a:endParaRPr lang="en-US" altLang="zh-CN" sz="2200" b="1" dirty="0" smtClean="0">
              <a:latin typeface="+mn-ea"/>
            </a:endParaRPr>
          </a:p>
          <a:p>
            <a:pPr marL="696913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b="1" dirty="0">
                <a:latin typeface="+mn-ea"/>
              </a:rPr>
              <a:t>对于</a:t>
            </a:r>
            <a:r>
              <a:rPr lang="zh-CN" altLang="en-US" sz="2200" b="1" dirty="0">
                <a:solidFill>
                  <a:srgbClr val="003DB8"/>
                </a:solidFill>
                <a:latin typeface="+mn-ea"/>
              </a:rPr>
              <a:t>线性可分</a:t>
            </a:r>
            <a:r>
              <a:rPr lang="zh-CN" altLang="en-US" sz="2200" b="1" dirty="0" smtClean="0">
                <a:latin typeface="+mn-ea"/>
              </a:rPr>
              <a:t>问题，感知机</a:t>
            </a:r>
            <a:r>
              <a:rPr lang="zh-CN" altLang="en-US" sz="2200" b="1" dirty="0" smtClean="0">
                <a:latin typeface="+mn-ea"/>
              </a:rPr>
              <a:t>的</a:t>
            </a:r>
            <a:r>
              <a:rPr lang="zh-CN" altLang="en-US" sz="2200" b="1" dirty="0">
                <a:latin typeface="+mn-ea"/>
              </a:rPr>
              <a:t>学习过程一定会</a:t>
            </a:r>
            <a:r>
              <a:rPr lang="zh-CN" altLang="en-US" sz="2200" b="1" dirty="0" smtClean="0">
                <a:latin typeface="+mn-ea"/>
              </a:rPr>
              <a:t>收敛，而</a:t>
            </a:r>
            <a:r>
              <a:rPr lang="zh-CN" altLang="en-US" sz="2200" b="1" dirty="0">
                <a:latin typeface="+mn-ea"/>
              </a:rPr>
              <a:t>求得适当</a:t>
            </a:r>
            <a:r>
              <a:rPr lang="zh-CN" altLang="en-US" sz="2200" b="1" dirty="0" smtClean="0">
                <a:latin typeface="+mn-ea"/>
              </a:rPr>
              <a:t>的 权向量</a:t>
            </a:r>
            <a:r>
              <a:rPr lang="en-US" altLang="zh-CN" sz="22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和 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 </a:t>
            </a:r>
            <a:r>
              <a:rPr lang="el-GR" altLang="zh-CN" sz="24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endParaRPr lang="en-US" altLang="zh-CN" sz="22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76931"/>
            <a:ext cx="7751536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感知机求解 与、或、非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异或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问题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" y="1422371"/>
            <a:ext cx="2109159" cy="1581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76" y="1432395"/>
            <a:ext cx="2109159" cy="1581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84" y="1400735"/>
            <a:ext cx="2151372" cy="16135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343" y="1905847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 smtClean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与</a:t>
            </a:r>
            <a:endParaRPr lang="zh-CN" altLang="en-US" sz="3000" dirty="0">
              <a:solidFill>
                <a:srgbClr val="16754D"/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53889" y="1905846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或</a:t>
            </a:r>
          </a:p>
        </p:txBody>
      </p:sp>
      <p:sp>
        <p:nvSpPr>
          <p:cNvPr id="12" name="矩形 11"/>
          <p:cNvSpPr/>
          <p:nvPr/>
        </p:nvSpPr>
        <p:spPr>
          <a:xfrm>
            <a:off x="5526397" y="1905845"/>
            <a:ext cx="569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16754D"/>
              </a:buClr>
              <a:buSzPct val="120000"/>
            </a:pPr>
            <a:r>
              <a:rPr lang="zh-CN" altLang="en-US" sz="3000" dirty="0">
                <a:solidFill>
                  <a:srgbClr val="16754D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非</a:t>
            </a:r>
          </a:p>
        </p:txBody>
      </p:sp>
      <p:sp>
        <p:nvSpPr>
          <p:cNvPr id="14" name="矩形 13"/>
          <p:cNvSpPr/>
          <p:nvPr/>
        </p:nvSpPr>
        <p:spPr>
          <a:xfrm>
            <a:off x="75342" y="3029383"/>
            <a:ext cx="9068658" cy="159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solidFill>
                  <a:srgbClr val="FF0000"/>
                </a:solidFill>
                <a:latin typeface="+mn-ea"/>
              </a:rPr>
              <a:t>感知机 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+mn-ea"/>
              </a:rPr>
              <a:t>只能处理</a:t>
            </a:r>
            <a:r>
              <a:rPr lang="zh-CN" altLang="en-US" sz="2200" b="1" dirty="0" smtClean="0">
                <a:latin typeface="+mn-ea"/>
              </a:rPr>
              <a:t>线性</a:t>
            </a:r>
            <a:r>
              <a:rPr lang="zh-CN" altLang="en-US" sz="2200" b="1" dirty="0">
                <a:latin typeface="+mn-ea"/>
              </a:rPr>
              <a:t>可</a:t>
            </a:r>
            <a:r>
              <a:rPr lang="zh-CN" altLang="en-US" sz="2200" b="1" dirty="0" smtClean="0">
                <a:latin typeface="+mn-ea"/>
              </a:rPr>
              <a:t>分问题</a:t>
            </a:r>
            <a:r>
              <a:rPr lang="en-US" altLang="zh-CN" sz="2200" b="1" dirty="0" smtClean="0">
                <a:latin typeface="+mn-ea"/>
              </a:rPr>
              <a:t>(</a:t>
            </a:r>
            <a:r>
              <a:rPr lang="zh-CN" altLang="en-US" sz="2200" b="1" dirty="0">
                <a:latin typeface="+mn-ea"/>
              </a:rPr>
              <a:t>与</a:t>
            </a:r>
            <a:r>
              <a:rPr lang="en-US" altLang="zh-CN" sz="2200" b="1" dirty="0">
                <a:latin typeface="+mn-ea"/>
              </a:rPr>
              <a:t>/</a:t>
            </a:r>
            <a:r>
              <a:rPr lang="zh-CN" altLang="en-US" sz="2200" b="1" dirty="0">
                <a:latin typeface="+mn-ea"/>
              </a:rPr>
              <a:t>或</a:t>
            </a:r>
            <a:r>
              <a:rPr lang="en-US" altLang="zh-CN" sz="2200" b="1" dirty="0">
                <a:latin typeface="+mn-ea"/>
              </a:rPr>
              <a:t>/</a:t>
            </a:r>
            <a:r>
              <a:rPr lang="zh-CN" altLang="en-US" sz="2200" b="1" dirty="0">
                <a:latin typeface="+mn-ea"/>
              </a:rPr>
              <a:t>非</a:t>
            </a:r>
            <a:r>
              <a:rPr lang="en-US" altLang="zh-CN" sz="2200" b="1" dirty="0" smtClean="0">
                <a:latin typeface="+mn-ea"/>
              </a:rPr>
              <a:t>)</a:t>
            </a:r>
            <a:endParaRPr lang="en-US" altLang="zh-CN" sz="2200" b="1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+mn-ea"/>
              </a:rPr>
              <a:t>不能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+mn-ea"/>
              </a:rPr>
              <a:t>处理 </a:t>
            </a:r>
            <a:r>
              <a:rPr lang="zh-CN" altLang="en-US" sz="2200" b="1" dirty="0" smtClean="0">
                <a:solidFill>
                  <a:srgbClr val="FF0000"/>
                </a:solidFill>
                <a:latin typeface="+mn-ea"/>
              </a:rPr>
              <a:t>非线性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sz="2200" b="1" dirty="0" smtClean="0">
                <a:solidFill>
                  <a:srgbClr val="FF0000"/>
                </a:solidFill>
                <a:latin typeface="+mn-ea"/>
              </a:rPr>
              <a:t>分 </a:t>
            </a:r>
            <a:r>
              <a:rPr lang="zh-CN" altLang="en-US" sz="2200" b="1" dirty="0" smtClean="0">
                <a:latin typeface="+mn-ea"/>
              </a:rPr>
              <a:t>问题</a:t>
            </a:r>
            <a:endParaRPr lang="en-US" altLang="zh-CN" sz="2200" b="1" dirty="0">
              <a:latin typeface="+mn-ea"/>
            </a:endParaRPr>
          </a:p>
          <a:p>
            <a:pPr marL="620713" indent="-261938"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latin typeface="+mn-ea"/>
              </a:rPr>
              <a:t>处理 </a:t>
            </a:r>
            <a:r>
              <a:rPr lang="zh-CN" altLang="en-US" sz="2200" b="1" dirty="0" smtClean="0">
                <a:latin typeface="+mn-ea"/>
              </a:rPr>
              <a:t>非线性</a:t>
            </a:r>
            <a:r>
              <a:rPr lang="zh-CN" altLang="en-US" sz="2200" b="1" dirty="0">
                <a:latin typeface="+mn-ea"/>
              </a:rPr>
              <a:t>可分</a:t>
            </a:r>
            <a:r>
              <a:rPr lang="zh-CN" altLang="en-US" sz="2200" b="1" dirty="0" smtClean="0">
                <a:latin typeface="+mn-ea"/>
              </a:rPr>
              <a:t>问题时，学习过程，将</a:t>
            </a:r>
            <a:r>
              <a:rPr lang="zh-CN" altLang="en-US" sz="2200" b="1" dirty="0">
                <a:latin typeface="+mn-ea"/>
              </a:rPr>
              <a:t>会</a:t>
            </a:r>
            <a:r>
              <a:rPr lang="zh-CN" altLang="en-US" sz="2200" b="1" dirty="0" smtClean="0">
                <a:latin typeface="+mn-ea"/>
              </a:rPr>
              <a:t>发生震荡</a:t>
            </a:r>
            <a:endParaRPr lang="en-US" altLang="zh-CN" sz="2200" b="1" dirty="0" smtClean="0">
              <a:latin typeface="+mn-ea"/>
            </a:endParaRPr>
          </a:p>
          <a:p>
            <a:pPr marL="696913" lvl="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latin typeface="+mn-ea"/>
              </a:rPr>
              <a:t>权向量</a:t>
            </a:r>
            <a:r>
              <a:rPr lang="en-US" altLang="zh-CN" sz="2200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和 阈值 </a:t>
            </a:r>
            <a:r>
              <a:rPr lang="el-GR" altLang="zh-CN" sz="2400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200" b="1" dirty="0" smtClean="0">
                <a:latin typeface="+mn-ea"/>
              </a:rPr>
              <a:t>难以稳定下来，不能求得合适解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13" name="内容占位符 8" descr="屏幕剪辑"/>
          <p:cNvPicPr>
            <a:picLocks noGrp="1" noChangeAspect="1"/>
          </p:cNvPicPr>
          <p:nvPr>
            <p:ph sz="quarter" idx="1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8" t="45354" r="1764" b="12121"/>
          <a:stretch/>
        </p:blipFill>
        <p:spPr>
          <a:xfrm>
            <a:off x="1024618" y="4521653"/>
            <a:ext cx="2848610" cy="2261154"/>
          </a:xfrm>
        </p:spPr>
      </p:pic>
      <p:pic>
        <p:nvPicPr>
          <p:cNvPr id="15" name="内容占位符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81" y="4516412"/>
            <a:ext cx="3122117" cy="23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935363"/>
            <a:ext cx="8629650" cy="457200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感知机学习能力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98304" y="1486568"/>
            <a:ext cx="8941524" cy="46407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若两类模式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线性可分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则感知机的学习过程一定会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收敛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；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58775" indent="0">
              <a:lnSpc>
                <a:spcPct val="100000"/>
              </a:lnSpc>
              <a:buNone/>
            </a:pP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否则，感知机的学习过程，将会发生震荡</a:t>
            </a:r>
            <a:endParaRPr lang="zh-CN" altLang="en-US" sz="2400" b="1" dirty="0" smtClean="0">
              <a:solidFill>
                <a:srgbClr val="C0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单层感知机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的学习能力，非常有限，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只能解决线性可分问题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90588" indent="-623888" defTabSz="7175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事实上，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与、或、非 问题是线性可分的，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因此感知机学习过程，能够求得适当的权值向量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90588" indent="-623888" defTabSz="7175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异或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问题不是线性可分的，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感知机学习，不能求得合适解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对于非线性可分问题，</a:t>
            </a: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如何求解？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多层感知机</a:t>
            </a:r>
            <a:endParaRPr lang="en-US" altLang="zh-CN" sz="2400" b="1" dirty="0">
              <a:solidFill>
                <a:srgbClr val="C0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4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1041337"/>
            <a:ext cx="8629650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多层感知机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68896" y="1558143"/>
            <a:ext cx="8629650" cy="48430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解决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异或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问题的两层感知机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/>
        </p:blipFill>
        <p:spPr>
          <a:xfrm>
            <a:off x="3212183" y="2061916"/>
            <a:ext cx="5805823" cy="29457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7499" y="5130219"/>
            <a:ext cx="8870507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输出层与输入层  之间的一层神经元，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被称之为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或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隐含层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隐含层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和 </a:t>
            </a:r>
            <a:r>
              <a:rPr lang="zh-CN" altLang="en-US" sz="2400" b="1" dirty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神经元，都是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具有 </a:t>
            </a:r>
            <a:r>
              <a:rPr lang="zh-CN" altLang="en-US" sz="24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的功能神经元</a:t>
            </a: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r="13907"/>
          <a:stretch/>
        </p:blipFill>
        <p:spPr>
          <a:xfrm>
            <a:off x="508473" y="2251350"/>
            <a:ext cx="2580830" cy="22743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25466" y="4525696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3DB8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单层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感知机</a:t>
            </a:r>
            <a:endParaRPr lang="en-US" altLang="zh-CN" sz="16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3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40709" y="956752"/>
            <a:ext cx="8629650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多层前馈神经网络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74892" y="1438500"/>
            <a:ext cx="6054992" cy="521867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定义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：每层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神经元，与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下一层神经元 </a:t>
            </a: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全互联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之间，不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存在同层连接，也不存在跨层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连接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</a:pP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多层网络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：包含隐层的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前馈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solidFill>
                  <a:schemeClr val="accent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输入层 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接受外界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solidFill>
                  <a:schemeClr val="accent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隐含层与输出层 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神经元对信号进行加工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最终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结果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，由输出层神经元输出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学习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根据训练数据，调整神经元之间的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“连接权”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以及每个功能神经元的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“阈值”</a:t>
            </a:r>
            <a:endParaRPr lang="en-US" altLang="zh-CN" b="1" dirty="0" smtClean="0">
              <a:solidFill>
                <a:srgbClr val="C0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8"/>
          <a:stretch/>
        </p:blipFill>
        <p:spPr>
          <a:xfrm>
            <a:off x="6695630" y="3905427"/>
            <a:ext cx="1837346" cy="250770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8"/>
          <a:stretch/>
        </p:blipFill>
        <p:spPr>
          <a:xfrm>
            <a:off x="6648628" y="1152258"/>
            <a:ext cx="1796042" cy="25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4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4391364"/>
            <a:ext cx="3763010" cy="457200"/>
          </a:xfrm>
          <a:solidFill>
            <a:schemeClr val="accent6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多层前馈神经网络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4294967295"/>
          </p:nvPr>
        </p:nvSpPr>
        <p:spPr>
          <a:xfrm>
            <a:off x="85458" y="5009825"/>
            <a:ext cx="8990176" cy="110141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表示能力</a:t>
            </a:r>
            <a:endParaRPr lang="en-US" altLang="zh-CN" b="1" dirty="0" smtClean="0">
              <a:solidFill>
                <a:schemeClr val="accent6">
                  <a:lumMod val="75000"/>
                  <a:lumOff val="2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1675" indent="-34290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能以任意精度，逼近 任意复杂度的连续函数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[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Hornik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et al. 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1989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]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60690" y="3178658"/>
                <a:ext cx="8019034" cy="975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prstClr val="black"/>
                    </a:solidFill>
                    <a:latin typeface="Times New Roman" pitchFamily="18" charset="0"/>
                    <a:ea typeface="黑体" panose="02010609060101010101" pitchFamily="49" charset="-122"/>
                  </a:rPr>
                  <a:t>泰勒公式</a:t>
                </a:r>
                <a:endParaRPr lang="en-US" altLang="zh-CN" sz="2000" dirty="0" smtClean="0">
                  <a:solidFill>
                    <a:prstClr val="black"/>
                  </a:solidFill>
                  <a:latin typeface="Times New Roman" pitchFamily="18" charset="0"/>
                  <a:ea typeface="黑体" panose="02010609060101010101" pitchFamily="49" charset="-122"/>
                </a:endParaRPr>
              </a:p>
              <a:p>
                <a:r>
                  <a:rPr lang="zh-CN" altLang="en-US" sz="2000" dirty="0" smtClean="0">
                    <a:solidFill>
                      <a:prstClr val="black"/>
                    </a:solidFill>
                    <a:latin typeface="Times New Roman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𝟎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!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𝒂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+…+</m:t>
                    </m:r>
                    <m:f>
                      <m:f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𝒏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p>
                    </m:sSup>
                  </m:oMath>
                </a14:m>
                <a:endParaRPr lang="zh-CN" altLang="en-US" b="1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0" y="3178658"/>
                <a:ext cx="8019034" cy="975652"/>
              </a:xfrm>
              <a:prstGeom prst="rect">
                <a:avLst/>
              </a:prstGeom>
              <a:blipFill>
                <a:blip r:embed="rId2"/>
                <a:stretch>
                  <a:fillRect l="-683" t="-3704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/>
          </p:cNvSpPr>
          <p:nvPr/>
        </p:nvSpPr>
        <p:spPr>
          <a:xfrm>
            <a:off x="85458" y="1101517"/>
            <a:ext cx="8740414" cy="2075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  <a:defRPr sz="3000" b="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包含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了许多参数的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数学模型</a:t>
            </a:r>
            <a:r>
              <a:rPr lang="zh-CN" altLang="en-US" sz="2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，这个模型是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若干个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函数，相互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嵌套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代入而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</a:t>
            </a:r>
            <a:r>
              <a:rPr lang="zh-CN" altLang="en-US" sz="2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信号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的连接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权重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 </a:t>
            </a:r>
            <a:r>
              <a:rPr lang="el-GR" altLang="zh-CN" sz="2000" b="1" i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endParaRPr lang="en-US" altLang="zh-CN" sz="2000" b="1" i="1" baseline="-25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函数：</a:t>
            </a:r>
            <a:r>
              <a:rPr lang="zh-CN" altLang="en-US" sz="2000" b="1" dirty="0">
                <a:solidFill>
                  <a:schemeClr val="tx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嵌套：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本神经元的输出，是另一个神经元的输入</a:t>
            </a:r>
            <a:endParaRPr lang="en-US" altLang="zh-CN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1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0350" y="1050756"/>
            <a:ext cx="8629650" cy="45720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多层前馈神经网络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4294967295"/>
          </p:nvPr>
        </p:nvSpPr>
        <p:spPr>
          <a:xfrm>
            <a:off x="85458" y="1486336"/>
            <a:ext cx="8990176" cy="49307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表示能力</a:t>
            </a:r>
            <a:endParaRPr lang="en-US" altLang="zh-CN" b="1" dirty="0" smtClean="0">
              <a:solidFill>
                <a:schemeClr val="accent6">
                  <a:lumMod val="75000"/>
                  <a:lumOff val="2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1675" indent="-34290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能以任意精度，逼近 任意复杂度的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连续函数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局限</a:t>
            </a:r>
            <a:endParaRPr lang="en-US" altLang="zh-CN" b="1" dirty="0" smtClean="0">
              <a:solidFill>
                <a:schemeClr val="accent6">
                  <a:lumMod val="75000"/>
                  <a:lumOff val="2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7063" indent="-26828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神经网络，由于强大的表示能力，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经常遭遇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过拟合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。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627063" indent="-3175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表现为：训练误差持续降低，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但测试误差却可能上升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7063" indent="-26828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如何设置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个数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，仍然是个未决问题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7063" indent="-31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实际应用中，通常使用“试错法”调整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缓解过拟合的策略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19138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早停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：训练过程中，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若训练误差降低，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但验证误差升高，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则停止训练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719138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正则化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：在误差目标函数中，增加一项描述网络复杂程度的部分，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例如，连接权值与阈值的平方和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27" y="3653297"/>
            <a:ext cx="3977830" cy="2193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误差逆传播算法（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190218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误差逆传播算法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（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Error </a:t>
            </a:r>
            <a:r>
              <a:rPr lang="en-US" altLang="zh-CN" b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BackPropagation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简称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最成功的训练  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多层前馈神经网络 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的学习算法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给定训练集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 D={(</a:t>
            </a:r>
            <a:r>
              <a:rPr lang="en-US" altLang="zh-CN" sz="24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4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4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sz="24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)}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x</a:t>
            </a:r>
            <a:r>
              <a:rPr lang="en-US" altLang="zh-CN" sz="2000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="1" i="1" baseline="30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(</a:t>
            </a:r>
            <a:r>
              <a:rPr lang="en-US" altLang="zh-CN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=1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…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m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 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示例由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个属性描述，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维实值向量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	</a:t>
            </a:r>
          </a:p>
        </p:txBody>
      </p:sp>
      <p:sp>
        <p:nvSpPr>
          <p:cNvPr id="5" name="矩形 4"/>
          <p:cNvSpPr/>
          <p:nvPr/>
        </p:nvSpPr>
        <p:spPr>
          <a:xfrm>
            <a:off x="149552" y="2764882"/>
            <a:ext cx="555049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6754D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2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拥有 </a:t>
            </a:r>
            <a:r>
              <a:rPr lang="en-US" altLang="zh-CN" sz="22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 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</a:t>
            </a:r>
            <a:r>
              <a:rPr lang="zh-CN" altLang="en-US" sz="22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神经元，</a:t>
            </a:r>
            <a:r>
              <a:rPr lang="en-US" altLang="zh-CN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2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 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</a:t>
            </a:r>
            <a:r>
              <a:rPr lang="zh-CN" altLang="en-US" sz="22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神经元，</a:t>
            </a:r>
            <a:r>
              <a:rPr lang="en-US" altLang="zh-CN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2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q 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</a:t>
            </a:r>
            <a:r>
              <a:rPr lang="zh-CN" altLang="en-US" sz="22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神经元的多层前向前馈网络结构</a:t>
            </a:r>
            <a:r>
              <a:rPr lang="en-US" altLang="zh-CN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457200" lvl="0" indent="-457200">
              <a:spcBef>
                <a:spcPts val="1000"/>
              </a:spcBef>
              <a:buClr>
                <a:srgbClr val="16754D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记号：</a:t>
            </a:r>
            <a:endParaRPr lang="en-US" altLang="zh-CN" sz="22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74625" lvl="0"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el-GR" altLang="zh-CN" sz="24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j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：</a:t>
            </a:r>
            <a:r>
              <a:rPr lang="zh-CN" altLang="en-US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 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j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个神经元阈值；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74625" lvl="0"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en-US" altLang="zh-CN" sz="2400" b="1" i="1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隐含层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个神经元阈值；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74625" lvl="0"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en-US" altLang="zh-CN" sz="2400" b="1" i="1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ih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输入层与隐层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神经元之间的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连接权重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；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74625" lvl="0"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en-US" altLang="zh-CN" sz="2400" b="1" i="1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hj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隐层与输出层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神经元之间的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连接权重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；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74625" lvl="0"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假设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: </a:t>
            </a:r>
            <a:r>
              <a:rPr lang="zh-CN" altLang="en-US" b="1" dirty="0">
                <a:solidFill>
                  <a:srgbClr val="16754D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隐层和输出层神经元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都使用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Sigmoid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函数</a:t>
            </a:r>
            <a:endParaRPr lang="zh-CN" altLang="en-US" sz="22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809119"/>
              </p:ext>
            </p:extLst>
          </p:nvPr>
        </p:nvGraphicFramePr>
        <p:xfrm>
          <a:off x="1503772" y="2372794"/>
          <a:ext cx="46863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2" name="Formula" r:id="rId3" imgW="2610000" imgH="203400" progId="Equation.Ribbit">
                  <p:embed/>
                </p:oleObj>
              </mc:Choice>
              <mc:Fallback>
                <p:oleObj name="Formula" r:id="rId3" imgW="2610000" imgH="20340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3772" y="2372794"/>
                        <a:ext cx="46863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内容占位符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775" y="1603094"/>
            <a:ext cx="3270611" cy="1803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算法（</a:t>
            </a:r>
            <a:r>
              <a: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89" y="952113"/>
            <a:ext cx="8616950" cy="51324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对于样本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sz="2000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假设网络的实际输出为 </a:t>
            </a:r>
            <a:r>
              <a:rPr lang="en-US" altLang="zh-CN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ŷ</a:t>
            </a:r>
            <a:r>
              <a:rPr lang="en-US" altLang="zh-CN" sz="2000" b="1" i="1" baseline="-25000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k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前向计算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step1: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step2: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step3:                </a:t>
            </a:r>
          </a:p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</a:t>
            </a:r>
            <a:endParaRPr lang="en-US" altLang="zh-CN" b="1" dirty="0" smtClean="0">
              <a:solidFill>
                <a:srgbClr val="FF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lvl="0" indent="0">
              <a:lnSpc>
                <a:spcPct val="100000"/>
              </a:lnSpc>
              <a:buClr>
                <a:srgbClr val="16754D"/>
              </a:buClr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权重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sz="2400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b="1" i="1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</a:t>
            </a:r>
            <a:r>
              <a:rPr lang="en-US" altLang="zh-CN" sz="2400" b="1" i="1" baseline="-25000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ih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，</a:t>
            </a:r>
            <a:r>
              <a:rPr lang="en-US" altLang="zh-CN" sz="2400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b="1" i="1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400" b="1" i="1" baseline="-25000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hj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l-GR" altLang="zh-CN" sz="2400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θ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j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400" b="1" i="1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sz="2400" b="1" i="1" baseline="-25000" dirty="0" err="1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</a:t>
            </a:r>
            <a:r>
              <a:rPr lang="en-US" altLang="zh-CN" sz="18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因此，网络中 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+1)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q</a:t>
            </a:r>
            <a:r>
              <a:rPr lang="en-US" altLang="zh-CN" sz="2000" b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</a:t>
            </a:r>
            <a:r>
              <a:rPr lang="en-US" altLang="zh-CN" sz="2000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个参数，需要优化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参数优化：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是一个迭代学习算法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每一轮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迭代， 采用广义的感知机学习规则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，更新估计参数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任意参数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的更新估计式为：</a:t>
            </a:r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 </a:t>
            </a:r>
            <a:r>
              <a:rPr lang="el-GR" altLang="zh-CN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←</a:t>
            </a:r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v</a:t>
            </a:r>
            <a:r>
              <a:rPr lang="en-US" altLang="zh-CN" b="1" i="1" baseline="-25000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 </a:t>
            </a:r>
            <a:r>
              <a:rPr lang="el-GR" altLang="zh-CN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∆</a:t>
            </a:r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630304"/>
              </p:ext>
            </p:extLst>
          </p:nvPr>
        </p:nvGraphicFramePr>
        <p:xfrm>
          <a:off x="1511429" y="1869944"/>
          <a:ext cx="37798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3" name="Formula" r:id="rId6" imgW="2106000" imgH="208440" progId="Equation.Ribbit">
                  <p:embed/>
                </p:oleObj>
              </mc:Choice>
              <mc:Fallback>
                <p:oleObj name="Formula" r:id="rId6" imgW="2106000" imgH="20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1429" y="1869944"/>
                        <a:ext cx="37798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301248"/>
              </p:ext>
            </p:extLst>
          </p:nvPr>
        </p:nvGraphicFramePr>
        <p:xfrm>
          <a:off x="1537087" y="2764999"/>
          <a:ext cx="26622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4" name="Formula" r:id="rId8" imgW="1482120" imgH="235080" progId="Equation.Ribbit">
                  <p:embed/>
                </p:oleObj>
              </mc:Choice>
              <mc:Fallback>
                <p:oleObj name="Formula" r:id="rId8" imgW="1482120" imgH="23508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7087" y="2764999"/>
                        <a:ext cx="26622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431279" y="5971148"/>
            <a:ext cx="3559323" cy="701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--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学习规则</a:t>
            </a:r>
            <a:endParaRPr lang="en-US" altLang="zh-CN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i="1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b="1" i="1" baseline="-25000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l-GR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←</a:t>
            </a:r>
            <a:r>
              <a:rPr lang="en-US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b="1" i="1" baseline="-25000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 </a:t>
            </a:r>
            <a:r>
              <a:rPr lang="el-GR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∆</a:t>
            </a:r>
            <a:r>
              <a:rPr lang="en-US" altLang="zh-CN" b="1" i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b="1" i="1" baseline="-25000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baseline="-25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</a:t>
            </a:r>
            <a:r>
              <a:rPr lang="el-GR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∆</a:t>
            </a:r>
            <a:r>
              <a:rPr lang="en-US" altLang="zh-CN" b="1" i="1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b="1" i="1" baseline="-25000" dirty="0" err="1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en-US" altLang="zh-CN" b="1" i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=</a:t>
            </a:r>
            <a:r>
              <a:rPr lang="el-GR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η</a:t>
            </a:r>
            <a:r>
              <a:rPr lang="en-US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en-US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y</a:t>
            </a:r>
            <a:r>
              <a: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</a:t>
            </a:r>
            <a:r>
              <a:rPr lang="cy-GB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ŷ</a:t>
            </a:r>
            <a:r>
              <a: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  <a:r>
              <a:rPr lang="en-US" altLang="zh-CN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x</a:t>
            </a:r>
            <a:r>
              <a:rPr lang="en-US" altLang="zh-CN" b="1" i="1" baseline="-25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endParaRPr lang="en-US" altLang="zh-CN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误差逆传播算法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7"/>
          <a:stretch/>
        </p:blipFill>
        <p:spPr>
          <a:xfrm>
            <a:off x="2911089" y="1583138"/>
            <a:ext cx="6166615" cy="4216263"/>
          </a:xfrm>
        </p:spPr>
      </p:pic>
      <p:sp>
        <p:nvSpPr>
          <p:cNvPr id="3" name="矩形 2"/>
          <p:cNvSpPr/>
          <p:nvPr/>
        </p:nvSpPr>
        <p:spPr>
          <a:xfrm>
            <a:off x="4816831" y="924939"/>
            <a:ext cx="23551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2"/>
                </a:solidFill>
                <a:ea typeface="黑体" panose="02010609060101010101" pitchFamily="49" charset="-122"/>
              </a:rPr>
              <a:t>BP </a:t>
            </a:r>
            <a:r>
              <a:rPr lang="zh-CN" altLang="en-US" sz="3000" dirty="0">
                <a:solidFill>
                  <a:schemeClr val="tx2"/>
                </a:solidFill>
                <a:ea typeface="黑体" panose="02010609060101010101" pitchFamily="49" charset="-122"/>
              </a:rPr>
              <a:t>学习算法</a:t>
            </a:r>
            <a:endParaRPr lang="en-US" altLang="zh-CN" sz="3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32" y="1087366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，将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示例，提供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给</a:t>
            </a:r>
            <a:r>
              <a:rPr lang="zh-CN" altLang="en-US" b="1" dirty="0">
                <a:solidFill>
                  <a:srgbClr val="023A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输入层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神经元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然后，逐层将信号前传，直到产生</a:t>
            </a:r>
            <a:r>
              <a:rPr lang="zh-CN" altLang="en-US" b="1" dirty="0" smtClean="0">
                <a:solidFill>
                  <a:srgbClr val="023A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输出层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的结果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163293" y="5929659"/>
            <a:ext cx="612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迭代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过程，循环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进行，直到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达到  某些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停止条件为止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80832" y="2439262"/>
            <a:ext cx="8550420" cy="1696902"/>
            <a:chOff x="80832" y="2439262"/>
            <a:chExt cx="8550420" cy="1696902"/>
          </a:xfrm>
        </p:grpSpPr>
        <p:sp>
          <p:nvSpPr>
            <p:cNvPr id="7" name="矩形 6"/>
            <p:cNvSpPr/>
            <p:nvPr/>
          </p:nvSpPr>
          <p:spPr>
            <a:xfrm>
              <a:off x="80832" y="2439262"/>
              <a:ext cx="28247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然后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，计算</a:t>
              </a:r>
              <a:r>
                <a:rPr lang="zh-CN" altLang="en-US" b="1" dirty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输出层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b="1" dirty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误差</a:t>
              </a:r>
              <a:r>
                <a:rPr lang="en-US" altLang="zh-CN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(4-5 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) 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endParaRPr lang="en-US" altLang="zh-CN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将误差，逆向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传播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至 </a:t>
              </a:r>
              <a:r>
                <a:rPr lang="zh-CN" altLang="en-US" b="1" dirty="0" smtClean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隐</a:t>
              </a:r>
              <a:r>
                <a:rPr lang="zh-CN" altLang="en-US" b="1" dirty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层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神经元</a:t>
              </a:r>
              <a:r>
                <a:rPr lang="en-US" altLang="zh-CN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(6 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) 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666146" y="3315768"/>
              <a:ext cx="4965106" cy="82039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 flipV="1">
              <a:off x="2683379" y="2939753"/>
              <a:ext cx="982767" cy="81789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81755" y="3757644"/>
            <a:ext cx="9002423" cy="1956311"/>
            <a:chOff x="81755" y="3757644"/>
            <a:chExt cx="9002423" cy="1956311"/>
          </a:xfrm>
        </p:grpSpPr>
        <p:sp>
          <p:nvSpPr>
            <p:cNvPr id="5" name="矩形 4"/>
            <p:cNvSpPr/>
            <p:nvPr/>
          </p:nvSpPr>
          <p:spPr>
            <a:xfrm>
              <a:off x="81755" y="3757644"/>
              <a:ext cx="27422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最后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，根据</a:t>
              </a:r>
              <a:r>
                <a:rPr lang="zh-CN" altLang="en-US" b="1" dirty="0" smtClean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隐层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神经元的</a:t>
              </a:r>
              <a:r>
                <a:rPr lang="zh-CN" altLang="en-US" b="1" dirty="0" smtClean="0">
                  <a:solidFill>
                    <a:srgbClr val="023A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误差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，来对连接权和阈值进行调整</a:t>
              </a:r>
              <a:r>
                <a:rPr lang="en-US" altLang="zh-CN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(</a:t>
              </a:r>
              <a:r>
                <a:rPr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7 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r>
                <a:rPr lang="en-US" altLang="zh-CN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20469" y="4707526"/>
              <a:ext cx="2362910" cy="100642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感知机</a:t>
              </a:r>
              <a:r>
                <a:rPr lang="en-US" altLang="zh-CN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--</a:t>
              </a:r>
              <a:r>
                <a:rPr lang="zh-CN" altLang="en-US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学习规则</a:t>
              </a:r>
              <a:endPara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b="1" i="1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w</a:t>
              </a:r>
              <a:r>
                <a:rPr lang="en-US" altLang="zh-CN" b="1" i="1" baseline="-25000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i</a:t>
              </a:r>
              <a:r>
                <a:rPr lang="el-GR" altLang="zh-CN" b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←</a:t>
              </a:r>
              <a:r>
                <a:rPr lang="en-US" altLang="zh-CN" b="1" i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en-US" altLang="zh-CN" b="1" i="1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w</a:t>
              </a:r>
              <a:r>
                <a:rPr lang="en-US" altLang="zh-CN" b="1" i="1" baseline="-25000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i</a:t>
              </a:r>
              <a:r>
                <a:rPr lang="en-US" altLang="zh-CN" b="1" i="1" baseline="-25000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en-US" altLang="zh-CN" b="1" i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+ </a:t>
              </a:r>
              <a:r>
                <a:rPr lang="el-GR" altLang="zh-CN" b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∆</a:t>
              </a:r>
              <a:r>
                <a:rPr lang="en-US" altLang="zh-CN" b="1" i="1" dirty="0" err="1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w</a:t>
              </a:r>
              <a:r>
                <a:rPr lang="en-US" altLang="zh-CN" b="1" i="1" baseline="-25000" dirty="0" err="1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i</a:t>
              </a:r>
              <a:r>
                <a:rPr lang="en-US" altLang="zh-CN" b="1" i="1" baseline="-25000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        </a:t>
              </a:r>
            </a:p>
            <a:p>
              <a:pPr>
                <a:lnSpc>
                  <a:spcPct val="110000"/>
                </a:lnSpc>
              </a:pPr>
              <a:r>
                <a:rPr lang="el-GR" altLang="zh-CN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∆</a:t>
              </a:r>
              <a:r>
                <a:rPr lang="en-US" altLang="zh-CN" b="1" i="1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w</a:t>
              </a:r>
              <a:r>
                <a:rPr lang="en-US" altLang="zh-CN" b="1" i="1" baseline="-25000" dirty="0" err="1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i</a:t>
              </a:r>
              <a:r>
                <a:rPr lang="en-US" altLang="zh-CN" b="1" i="1" baseline="-25000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en-US" altLang="zh-CN" b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=</a:t>
              </a:r>
              <a:r>
                <a:rPr lang="el-GR" altLang="zh-CN" b="1" i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η</a:t>
              </a:r>
              <a:r>
                <a:rPr lang="en-US" altLang="zh-CN" b="1" i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en-US" altLang="zh-CN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( </a:t>
              </a:r>
              <a:r>
                <a:rPr lang="en-US" altLang="zh-CN" b="1" i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y</a:t>
              </a:r>
              <a:r>
                <a:rPr lang="en-US" altLang="zh-CN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-</a:t>
              </a:r>
              <a:r>
                <a:rPr lang="cy-GB" altLang="zh-CN" b="1" i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ŷ </a:t>
              </a:r>
              <a:r>
                <a:rPr lang="en-US" altLang="zh-CN" b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)</a:t>
              </a:r>
              <a:r>
                <a:rPr lang="en-US" altLang="zh-CN" b="1" i="1" dirty="0" smtClean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 </a:t>
              </a:r>
              <a:r>
                <a:rPr lang="en-US" altLang="zh-CN" b="1" i="1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x</a:t>
              </a:r>
              <a:r>
                <a:rPr lang="en-US" altLang="zh-CN" b="1" i="1" baseline="-25000" dirty="0"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rPr>
                <a:t>i</a:t>
              </a:r>
              <a:endParaRPr lang="en-US" altLang="zh-CN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818545" y="4109118"/>
              <a:ext cx="5265633" cy="33469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stCxn id="14" idx="1"/>
              <a:endCxn id="5" idx="3"/>
            </p:cNvCxnSpPr>
            <p:nvPr/>
          </p:nvCxnSpPr>
          <p:spPr>
            <a:xfrm flipH="1" flipV="1">
              <a:off x="2824032" y="4219309"/>
              <a:ext cx="994513" cy="5715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99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神经网络发展史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9" y="900067"/>
            <a:ext cx="7558260" cy="52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误差逆传播算法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6" y="1482273"/>
            <a:ext cx="7207592" cy="4668156"/>
          </a:xfrm>
        </p:spPr>
      </p:pic>
      <p:sp>
        <p:nvSpPr>
          <p:cNvPr id="5" name="矩形 4"/>
          <p:cNvSpPr/>
          <p:nvPr/>
        </p:nvSpPr>
        <p:spPr>
          <a:xfrm>
            <a:off x="386689" y="917389"/>
            <a:ext cx="23551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2"/>
                </a:solidFill>
                <a:ea typeface="黑体" panose="02010609060101010101" pitchFamily="49" charset="-122"/>
              </a:rPr>
              <a:t>BP </a:t>
            </a:r>
            <a:r>
              <a:rPr lang="zh-CN" altLang="en-US" sz="3000" dirty="0" smtClean="0">
                <a:solidFill>
                  <a:schemeClr val="tx2"/>
                </a:solidFill>
                <a:ea typeface="黑体" panose="02010609060101010101" pitchFamily="49" charset="-122"/>
              </a:rPr>
              <a:t>算法实验</a:t>
            </a:r>
            <a:endParaRPr lang="en-US" altLang="zh-CN" sz="3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0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误差逆传播算法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28499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标准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每次   针对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单个训练样本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，更新权值与阈值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参数更新频繁，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不同样本可能抵消，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需要多次迭代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0" indent="0">
              <a:buNone/>
            </a:pPr>
            <a:endParaRPr lang="en-US" altLang="zh-CN" sz="12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累计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优化的目标：最小化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整个训练集 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上的，累计误差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32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读取整个训练集一遍，才对参数进行更新，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参数更新频率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较低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00000"/>
              </a:lnSpc>
            </a:pPr>
            <a:r>
              <a:rPr lang="zh-CN" alt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累计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BP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缺点</a:t>
            </a:r>
            <a:endParaRPr lang="en-US" altLang="zh-CN" b="1" dirty="0" smtClean="0">
              <a:solidFill>
                <a:srgbClr val="FF0000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08013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很多任务中，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累计误差下降到一定程度后，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进一步下降会非常缓慢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08013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这时，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标准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往往会获得较好的解，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尤其当训练集非常大时，效果更明显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62499"/>
              </p:ext>
            </p:extLst>
          </p:nvPr>
        </p:nvGraphicFramePr>
        <p:xfrm>
          <a:off x="3004744" y="3623923"/>
          <a:ext cx="2215829" cy="44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Formula" r:id="rId3" imgW="1028880" imgH="205920" progId="Equation.Ribbit">
                  <p:embed/>
                </p:oleObj>
              </mc:Choice>
              <mc:Fallback>
                <p:oleObj name="Formula" r:id="rId3" imgW="1028880" imgH="205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4744" y="3623923"/>
                        <a:ext cx="2215829" cy="44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23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smtClean="0">
              <a:solidFill>
                <a:schemeClr val="bg2">
                  <a:lumMod val="9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smtClean="0">
              <a:solidFill>
                <a:schemeClr val="bg2">
                  <a:lumMod val="9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smtClean="0">
              <a:solidFill>
                <a:schemeClr val="bg2">
                  <a:lumMod val="9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smtClean="0">
              <a:solidFill>
                <a:schemeClr val="bg2">
                  <a:lumMod val="9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smtClean="0">
                <a:solidFill>
                  <a:schemeClr val="bg2">
                    <a:lumMod val="9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smtClean="0">
              <a:solidFill>
                <a:schemeClr val="bg2">
                  <a:lumMod val="9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全局最小与局部极小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096" y="3132623"/>
            <a:ext cx="8770296" cy="2856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优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参数选择：目标函数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31825" indent="-358775">
              <a:lnSpc>
                <a:spcPct val="10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局部极小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0">
              <a:lnSpc>
                <a:spcPct val="100000"/>
              </a:lnSpc>
              <a:buNone/>
            </a:pP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 参数空间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中的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某点</a:t>
            </a:r>
            <a:r>
              <a:rPr lang="zh-CN" altLang="en-US" sz="18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邻域 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误差函数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</a:t>
            </a:r>
            <a:r>
              <a:rPr lang="en-US" altLang="zh-CN" sz="1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，均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不小于该点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</a:rPr>
              <a:t>的误差函数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</a:t>
            </a:r>
            <a:endParaRPr lang="en-US" altLang="zh-CN" sz="18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31825" indent="-358775">
              <a:lnSpc>
                <a:spcPct val="100000"/>
              </a:lnSpc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极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小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0">
              <a:lnSpc>
                <a:spcPct val="100000"/>
              </a:lnSpc>
              <a:buNone/>
            </a:pP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 参数空间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中</a:t>
            </a:r>
            <a:r>
              <a:rPr lang="zh-CN" alt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所</a:t>
            </a:r>
            <a:r>
              <a:rPr lang="zh-CN" altLang="en-US" sz="18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有点 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误差函数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</a:t>
            </a:r>
            <a:r>
              <a:rPr lang="en-US" altLang="zh-CN" sz="1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zh-CN" altLang="en-US" sz="18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，均</a:t>
            </a:r>
            <a:r>
              <a:rPr lang="zh-CN" altLang="en-US" sz="18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不小于该点的误差函数值</a:t>
            </a:r>
            <a:endParaRPr lang="zh-CN" altLang="en-US" sz="18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1644" name="Picture 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89" y="3479390"/>
            <a:ext cx="5664867" cy="5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2120692" y="4195984"/>
            <a:ext cx="6108908" cy="329901"/>
            <a:chOff x="2257425" y="3757613"/>
            <a:chExt cx="5972174" cy="261257"/>
          </a:xfrm>
        </p:grpSpPr>
        <p:pic>
          <p:nvPicPr>
            <p:cNvPr id="11645" name="Picture 3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425" y="3757613"/>
              <a:ext cx="1428750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46" name="Picture 3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174" y="3771220"/>
              <a:ext cx="4543425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2052325" y="5033473"/>
            <a:ext cx="6648931" cy="460838"/>
            <a:chOff x="2257424" y="4985657"/>
            <a:chExt cx="6569531" cy="304800"/>
          </a:xfrm>
        </p:grpSpPr>
        <p:pic>
          <p:nvPicPr>
            <p:cNvPr id="11647" name="Picture 38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424" y="4999759"/>
              <a:ext cx="1552575" cy="262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48" name="Picture 38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705" y="4985657"/>
              <a:ext cx="5048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27276" y="946992"/>
            <a:ext cx="8673980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神经网络的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训练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过程</a:t>
            </a:r>
            <a:endParaRPr lang="en-US" altLang="zh-CN" sz="22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7063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可</a:t>
            </a: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看作一个参数寻优过程，即在参数空间中，寻找一组最优</a:t>
            </a: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参数，使得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误差</a:t>
            </a:r>
            <a:r>
              <a:rPr lang="en-US" altLang="zh-CN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E </a:t>
            </a: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最小</a:t>
            </a:r>
            <a:r>
              <a:rPr lang="en-US" altLang="zh-CN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</a:p>
          <a:p>
            <a:pPr marL="627063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Times New Roman" pitchFamily="18" charset="0"/>
                <a:cs typeface="Times New Roman" pitchFamily="18" charset="0"/>
              </a:rPr>
              <a:t>训练集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上的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误差 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，是关于连接权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和阈值</a:t>
            </a:r>
            <a:r>
              <a:rPr lang="zh-CN" altLang="en-US" sz="22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的函数</a:t>
            </a:r>
            <a:endParaRPr lang="en-US" altLang="zh-CN" sz="22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全局最小与局部极小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096" y="2893335"/>
            <a:ext cx="8770296" cy="8726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</a:t>
            </a:r>
            <a:r>
              <a:rPr lang="zh-CN" altLang="en-US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优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参数选择：目标函数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1644" name="Picture 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89" y="3240102"/>
            <a:ext cx="5664867" cy="5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340467" y="3788228"/>
            <a:ext cx="40603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局部极小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>
              <a:lnSpc>
                <a:spcPct val="100000"/>
              </a:lnSpc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参数空间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梯度为零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的点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60363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该点的 误差函数值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邻点的误差函数值，就是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局部极小值</a:t>
            </a:r>
            <a:endParaRPr lang="en-US" altLang="zh-CN" sz="20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60363">
              <a:lnSpc>
                <a:spcPct val="100000"/>
              </a:lnSpc>
            </a:pPr>
            <a:endParaRPr lang="en-US" altLang="zh-CN" sz="20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全局极小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>
              <a:lnSpc>
                <a:spcPct val="100000"/>
              </a:lnSpc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可能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存在多个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局部极小值，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60363">
              <a:lnSpc>
                <a:spcPct val="100000"/>
              </a:lnSpc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但却只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会有一个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全局最小值</a:t>
            </a:r>
            <a:endParaRPr lang="en-US" altLang="zh-CN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70" y="3788228"/>
            <a:ext cx="4312273" cy="28459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276" y="946992"/>
            <a:ext cx="8673980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神经网络的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训练</a:t>
            </a:r>
            <a:r>
              <a:rPr lang="zh-CN" altLang="en-US" sz="22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过程</a:t>
            </a:r>
            <a:endParaRPr lang="en-US" altLang="zh-CN" sz="22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7063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可</a:t>
            </a: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看作一个参数寻优过程，即在参数空间中，寻找一组最优</a:t>
            </a:r>
            <a:r>
              <a:rPr lang="zh-CN" altLang="en-US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参数，使得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误差</a:t>
            </a:r>
            <a:r>
              <a:rPr lang="en-US" altLang="zh-CN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E </a:t>
            </a:r>
            <a:r>
              <a:rPr lang="zh-CN" altLang="en-US" sz="22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最小</a:t>
            </a:r>
            <a:r>
              <a:rPr lang="en-US" altLang="zh-CN" sz="22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</a:p>
          <a:p>
            <a:pPr marL="627063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200" b="1" dirty="0" smtClean="0">
                <a:latin typeface="Times New Roman" pitchFamily="18" charset="0"/>
                <a:cs typeface="Times New Roman" pitchFamily="18" charset="0"/>
              </a:rPr>
              <a:t>训练集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上的</a:t>
            </a:r>
            <a:r>
              <a:rPr lang="zh-CN" altLang="en-US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误差 </a:t>
            </a:r>
            <a:r>
              <a:rPr lang="en-US" altLang="zh-CN" sz="22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，是关于连接权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和阈值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 </a:t>
            </a:r>
            <a:r>
              <a:rPr lang="zh-CN" altLang="en-US" sz="2200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200" b="1" dirty="0">
                <a:latin typeface="Times New Roman" pitchFamily="18" charset="0"/>
                <a:cs typeface="Times New Roman" pitchFamily="18" charset="0"/>
              </a:rPr>
              <a:t>函数</a:t>
            </a:r>
            <a:endParaRPr lang="en-US" altLang="zh-CN" sz="22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全局最小与局部极小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86" y="900993"/>
            <a:ext cx="9056914" cy="3346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局部最小的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产生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28638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基于梯度的搜索，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是使用最为广泛的参数寻优方法。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7788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由于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负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梯度方向，是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函数值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下降最快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方向。因此，梯度下降法，就是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沿着</a:t>
            </a:r>
            <a:r>
              <a:rPr lang="zh-CN" alt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负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梯度方向，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搜索最优解。</a:t>
            </a:r>
            <a:endParaRPr lang="en-US" altLang="zh-CN" sz="16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7788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若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误差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函数  在当前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点的梯度为零，则已达到局部极小，更新量将为零，这意味着参数的迭代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更新，将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在此停止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</a:p>
          <a:p>
            <a:pPr marL="528638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如果误差函数，仅有一个局部极小，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此时找到的局部极小，就是全局最小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528638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如果误差函数，有多个局部极小，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则不能保证找到的解，是全局最小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06" y="4128700"/>
            <a:ext cx="3785751" cy="2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全局最小与局部极小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86" y="900993"/>
            <a:ext cx="9056914" cy="9786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局部最小的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产生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28638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如果误差函数，具有多个局部极小，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则不能保证找到的解，是全局最小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59" y="3955941"/>
            <a:ext cx="3637469" cy="24005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086" y="1879475"/>
            <a:ext cx="8945154" cy="4152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3600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  <a:buFont typeface="Wingdings" panose="05000000000000000000" pitchFamily="2" charset="2"/>
              <a:buChar char="p"/>
            </a:pPr>
            <a:r>
              <a:rPr lang="en-US" altLang="zh-CN" sz="2200" b="1" dirty="0" smtClean="0">
                <a:solidFill>
                  <a:srgbClr val="16754D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“</a:t>
            </a:r>
            <a:r>
              <a:rPr lang="zh-CN" altLang="en-US" sz="22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跳出</a:t>
            </a:r>
            <a:r>
              <a:rPr lang="en-US" altLang="zh-CN" sz="2200" b="1" dirty="0">
                <a:solidFill>
                  <a:srgbClr val="16754D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”</a:t>
            </a:r>
            <a:r>
              <a:rPr lang="zh-CN" altLang="en-US" sz="2200" b="1" dirty="0">
                <a:solidFill>
                  <a:srgbClr val="16754D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局部最小的策略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85738" lvl="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现实任务中，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通常采用以下策略跳出局部极小，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从而进一步达到全局最小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endParaRPr lang="en-US" altLang="zh-CN" sz="2200" b="1" dirty="0">
              <a:solidFill>
                <a:srgbClr val="16754D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25800" lvl="0" indent="-4572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采用多组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不同的初始参数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，选取误差最小的解，作为最终参数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  <a:endParaRPr lang="zh-CN" altLang="en-US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25800" lvl="0" indent="-4572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模拟退火技术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[1989]</a:t>
            </a:r>
            <a:r>
              <a:rPr lang="zh-CN" altLang="en-US" sz="16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每一步都以一定的概率，接受比当前解  更差的结果，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从而有助于跳出 局部极小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25800" lvl="0" indent="-4572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随机梯度下降：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与标准梯度下降法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精确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			     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计算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梯度不同，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随机梯度下降法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				    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在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计算梯度时，加入随机因素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25800" lvl="0" indent="-457200">
              <a:lnSpc>
                <a:spcPct val="110000"/>
              </a:lnSpc>
              <a:spcBef>
                <a:spcPts val="1000"/>
              </a:spcBef>
              <a:buClr>
                <a:srgbClr val="16754D"/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遗传算法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[1989]</a:t>
            </a:r>
            <a:r>
              <a:rPr lang="zh-CN" altLang="en-US" sz="16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也常用来训练神经网络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				    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以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更好地逼近全局极小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2538" y="953892"/>
            <a:ext cx="2448560" cy="457200"/>
          </a:xfrm>
          <a:solidFill>
            <a:schemeClr val="accent6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864" y="1526784"/>
            <a:ext cx="5684723" cy="1333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725" lvl="0" indent="-358775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隐层神经元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激活函数：</a:t>
            </a:r>
            <a:r>
              <a:rPr lang="zh-CN" altLang="en-US" sz="22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径向基</a:t>
            </a:r>
            <a:r>
              <a:rPr lang="zh-CN" altLang="en-US" sz="2200" b="1" dirty="0" smtClean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函数</a:t>
            </a:r>
            <a:endParaRPr lang="en-US" altLang="zh-CN" sz="2200" b="1" dirty="0" smtClean="0">
              <a:solidFill>
                <a:srgbClr val="002060">
                  <a:lumMod val="75000"/>
                  <a:lumOff val="25000"/>
                </a:srgb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066800" lvl="0" indent="-342900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常用的高斯径向基函数形如</a:t>
            </a:r>
            <a:endParaRPr lang="en-US" altLang="zh-CN" sz="22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20725" lvl="0" indent="-358775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隐层神经元输出的</a:t>
            </a:r>
            <a:r>
              <a:rPr lang="zh-CN" altLang="en-US" sz="22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线性组合</a:t>
            </a:r>
            <a:r>
              <a:rPr lang="en-US" altLang="zh-CN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444405"/>
              </p:ext>
            </p:extLst>
          </p:nvPr>
        </p:nvGraphicFramePr>
        <p:xfrm>
          <a:off x="4446905" y="1988543"/>
          <a:ext cx="28035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Formula" r:id="rId3" imgW="1341360" imgH="207360" progId="Equation.Ribbit">
                  <p:embed/>
                </p:oleObj>
              </mc:Choice>
              <mc:Fallback>
                <p:oleObj name="Formula" r:id="rId3" imgW="1341360" imgH="20736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6905" y="1988543"/>
                        <a:ext cx="28035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占位符 2"/>
          <p:cNvSpPr txBox="1">
            <a:spLocks/>
          </p:cNvSpPr>
          <p:nvPr/>
        </p:nvSpPr>
        <p:spPr>
          <a:xfrm>
            <a:off x="132538" y="297060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ART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内容占位符 3"/>
          <p:cNvSpPr>
            <a:spLocks noGrp="1"/>
          </p:cNvSpPr>
          <p:nvPr>
            <p:ph sz="quarter" idx="14"/>
          </p:nvPr>
        </p:nvSpPr>
        <p:spPr>
          <a:xfrm>
            <a:off x="132538" y="3478223"/>
            <a:ext cx="8629650" cy="106392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竞争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学习：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的输出神经元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相互竞争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每一时刻，仅有一个神经元被激活，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其他神经元的状态被抑制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sp>
        <p:nvSpPr>
          <p:cNvPr id="13" name="内容占位符 3"/>
          <p:cNvSpPr txBox="1">
            <a:spLocks/>
          </p:cNvSpPr>
          <p:nvPr/>
        </p:nvSpPr>
        <p:spPr>
          <a:xfrm>
            <a:off x="178716" y="4812478"/>
            <a:ext cx="8863684" cy="196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竞争型的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无监督神经网络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536575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能将高维数据，映射到低维空间（通常为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维）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536575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同时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保持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输入数据，在高维空间的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拓扑结构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即将高维空间中相似的样本点，映射到网络输出层中邻近神经元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本占位符 2"/>
          <p:cNvSpPr txBox="1">
            <a:spLocks/>
          </p:cNvSpPr>
          <p:nvPr/>
        </p:nvSpPr>
        <p:spPr>
          <a:xfrm>
            <a:off x="132538" y="4331291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SOM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9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" name="内容占位符 3"/>
          <p:cNvSpPr>
            <a:spLocks noGrp="1"/>
          </p:cNvSpPr>
          <p:nvPr>
            <p:ph sz="quarter" idx="14"/>
          </p:nvPr>
        </p:nvSpPr>
        <p:spPr>
          <a:xfrm>
            <a:off x="170180" y="1398271"/>
            <a:ext cx="8821420" cy="867410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利用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训练样本优化连接权值、阈值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参数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将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网络的结构也当做学习的目标之一，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希望在训练过程中找到适合数据的网络结构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170180" y="94107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级联相关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内容占位符 3"/>
          <p:cNvSpPr txBox="1">
            <a:spLocks/>
          </p:cNvSpPr>
          <p:nvPr/>
        </p:nvSpPr>
        <p:spPr>
          <a:xfrm>
            <a:off x="161896" y="3375661"/>
            <a:ext cx="8982104" cy="105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递归神经网络：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允许网络中出现</a:t>
            </a: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环形结构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使得神经元的输出反馈  回来，作为输入信号。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170180" y="279654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Elman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161896" y="4458972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Boltzmann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内容占位符 3"/>
          <p:cNvSpPr txBox="1">
            <a:spLocks/>
          </p:cNvSpPr>
          <p:nvPr/>
        </p:nvSpPr>
        <p:spPr>
          <a:xfrm>
            <a:off x="276029" y="4899278"/>
            <a:ext cx="8629650" cy="98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基于能量的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模型：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训练目标：最小化能量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函数，网络达到理想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状态。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神经网络发展史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60350" y="1577900"/>
            <a:ext cx="8629650" cy="257911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2006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年，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Hinton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提出了  深度信念网络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(DBN)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通过“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预训练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+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微调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”使得深度模型的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最优化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变得相对容易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2012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年，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Hinton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组 参加</a:t>
            </a:r>
            <a:r>
              <a:rPr lang="en-US" altLang="zh-CN" sz="2000" b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ImageNet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竞赛，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使用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CNN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模型，以超过第二名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10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个百分点的成绩， 夺得  当年竞赛的冠军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伴随云计算、大数据时代的到来，计算能力的大幅提升，使得深度学习模型在计算机视觉、自然语言处理、语音识别等众多领域  都取得了较大的成功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" y="4174317"/>
            <a:ext cx="2923669" cy="204282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7" y="4039789"/>
            <a:ext cx="3068025" cy="221499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4039789"/>
            <a:ext cx="2541622" cy="2220833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神经网络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发展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8777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0" y="1526784"/>
            <a:ext cx="8898340" cy="105264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网络是一种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单隐层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前馈神经网络</a:t>
            </a:r>
            <a:endParaRPr lang="en-US" altLang="zh-CN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485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假定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为 </a:t>
            </a:r>
            <a:r>
              <a:rPr lang="en-US" altLang="zh-CN" b="1" i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维的向量 </a:t>
            </a:r>
            <a:r>
              <a:rPr lang="en-US" altLang="zh-CN" b="1" i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，</a:t>
            </a:r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输出为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实值，</a:t>
            </a:r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则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网络可以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表示为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25629"/>
              </p:ext>
            </p:extLst>
          </p:nvPr>
        </p:nvGraphicFramePr>
        <p:xfrm>
          <a:off x="2581098" y="2552131"/>
          <a:ext cx="3467454" cy="42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Formula" r:id="rId3" imgW="1500120" imgH="182880" progId="Equation.Ribbit">
                  <p:embed/>
                </p:oleObj>
              </mc:Choice>
              <mc:Fallback>
                <p:oleObj name="Formula" r:id="rId3" imgW="1500120" imgH="18288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1098" y="2552131"/>
                        <a:ext cx="3467454" cy="42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408768" y="953892"/>
            <a:ext cx="2448560" cy="457200"/>
          </a:xfrm>
          <a:solidFill>
            <a:schemeClr val="accent6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916" y="3184618"/>
            <a:ext cx="6792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其中 </a:t>
            </a:r>
            <a:r>
              <a:rPr lang="en-US" altLang="zh-CN" sz="2000" b="1" i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q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为隐层神经元的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个数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31813"/>
            <a:r>
              <a:rPr lang="en-US" altLang="zh-CN" sz="2000" b="1" i="1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w</a:t>
            </a:r>
            <a:r>
              <a:rPr lang="en-US" altLang="zh-CN" sz="2000" b="1" i="1" baseline="-250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 </a:t>
            </a:r>
            <a:r>
              <a:rPr lang="en-US" altLang="zh-CN" sz="2000" b="1" i="1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神经元对应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的权重；</a:t>
            </a:r>
            <a:r>
              <a:rPr lang="en-US" altLang="zh-CN" sz="2000" b="1" i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c</a:t>
            </a:r>
            <a:r>
              <a:rPr lang="en-US" altLang="zh-CN" sz="2000" b="1" i="1" baseline="-250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 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 </a:t>
            </a:r>
            <a:r>
              <a:rPr lang="en-US" altLang="zh-CN" sz="2000" b="1" i="1" dirty="0" err="1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神经元对应的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中心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-116436" y="4103416"/>
            <a:ext cx="56847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725" lvl="0" indent="-358775"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隐层神经元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激活函数：</a:t>
            </a:r>
            <a:r>
              <a:rPr lang="zh-CN" altLang="en-US" sz="22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径向基</a:t>
            </a:r>
            <a:r>
              <a:rPr lang="zh-CN" altLang="en-US" sz="2200" b="1" dirty="0" smtClean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函数</a:t>
            </a:r>
            <a:endParaRPr lang="en-US" altLang="zh-CN" sz="2200" b="1" dirty="0" smtClean="0">
              <a:solidFill>
                <a:srgbClr val="002060">
                  <a:lumMod val="75000"/>
                  <a:lumOff val="25000"/>
                </a:srgb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066800" lvl="0" indent="-342900">
              <a:spcBef>
                <a:spcPts val="1800"/>
              </a:spcBef>
              <a:buClr>
                <a:srgbClr val="16754D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常用的高斯径向基函数形如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20725" lvl="0" indent="-358775">
              <a:spcBef>
                <a:spcPts val="18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ü"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输出层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zh-CN" altLang="en-US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隐层神经元输出的</a:t>
            </a:r>
            <a:r>
              <a:rPr lang="zh-CN" altLang="en-US" sz="22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线性组合</a:t>
            </a:r>
            <a:r>
              <a:rPr lang="en-US" altLang="zh-CN" sz="22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477139"/>
              </p:ext>
            </p:extLst>
          </p:nvPr>
        </p:nvGraphicFramePr>
        <p:xfrm>
          <a:off x="4314825" y="4619983"/>
          <a:ext cx="28035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Formula" r:id="rId5" imgW="1341360" imgH="207360" progId="Equation.Ribbit">
                  <p:embed/>
                </p:oleObj>
              </mc:Choice>
              <mc:Fallback>
                <p:oleObj name="Formula" r:id="rId5" imgW="1341360" imgH="2073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4825" y="4619983"/>
                        <a:ext cx="2803525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0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0" y="1526784"/>
            <a:ext cx="8898340" cy="10526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网络是一种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单隐层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前馈神经网络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485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为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d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维的向量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x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为实值</a:t>
            </a: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2581098" y="2552131"/>
          <a:ext cx="3467454" cy="42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Formula" r:id="rId3" imgW="1500120" imgH="182880" progId="Equation.Ribbit">
                  <p:embed/>
                </p:oleObj>
              </mc:Choice>
              <mc:Fallback>
                <p:oleObj name="Formula" r:id="rId3" imgW="1500120" imgH="182880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1098" y="2552131"/>
                        <a:ext cx="3467454" cy="42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408768" y="953892"/>
            <a:ext cx="2448560" cy="457200"/>
          </a:xfrm>
          <a:solidFill>
            <a:schemeClr val="accent6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RBF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3"/>
          <p:cNvSpPr txBox="1">
            <a:spLocks/>
          </p:cNvSpPr>
          <p:nvPr/>
        </p:nvSpPr>
        <p:spPr>
          <a:xfrm>
            <a:off x="55332" y="2989073"/>
            <a:ext cx="8768627" cy="318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SzPct val="100000"/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RBF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网络性质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70326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具有足够多隐层神经元，能以任意精度，逼近任意连续函数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.  </a:t>
            </a:r>
          </a:p>
          <a:p>
            <a:pPr marL="7239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理论保障：函数的无穷级数展开式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cs typeface="Times New Roman" pitchFamily="18" charset="0"/>
              </a:rPr>
              <a:t>[Park and Sandberg</a:t>
            </a:r>
            <a:r>
              <a:rPr lang="zh-CN" altLang="en-US" sz="1600" b="1" dirty="0" smtClean="0">
                <a:solidFill>
                  <a:srgbClr val="C30D23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cs typeface="Times New Roman" pitchFamily="18" charset="0"/>
              </a:rPr>
              <a:t>  1991]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buSzPct val="100000"/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RBF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网络训练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6223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Step1: 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确定神经元中心 </a:t>
            </a:r>
            <a:r>
              <a:rPr lang="en-US" altLang="zh-CN" sz="2000" b="1" i="1" dirty="0" smtClean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0" b="1" i="1" baseline="-25000" dirty="0" smtClean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，常用的方式包括：随机采样、聚类等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           </a:t>
            </a:r>
          </a:p>
          <a:p>
            <a:pPr marL="6223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2300" algn="l"/>
              </a:tabLst>
            </a:pP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Step2: 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利用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BP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算法 确定参数：</a:t>
            </a:r>
            <a:r>
              <a:rPr lang="en-US" altLang="zh-CN" sz="2000" b="1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神经元的权重 </a:t>
            </a:r>
            <a:r>
              <a:rPr lang="en-US" altLang="zh-CN" sz="2000" b="1" i="1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6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049270" y="906780"/>
            <a:ext cx="2871470" cy="457200"/>
          </a:xfrm>
          <a:solidFill>
            <a:schemeClr val="accent6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ART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60350" y="1323679"/>
            <a:ext cx="8629650" cy="513548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竞争学习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神经网络中，一种常用的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无监督学习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策略，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即网络的输出神经元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相互竞争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每一时刻，仅有一个神经元被激活，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其他神经元的状态被抑制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ART 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 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[Carpenter and </a:t>
            </a:r>
            <a:r>
              <a:rPr lang="en-US" altLang="zh-CN" sz="1600" b="1" dirty="0" err="1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Grossberg</a:t>
            </a:r>
            <a:r>
              <a:rPr lang="zh-CN" altLang="en-US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1987]</a:t>
            </a:r>
          </a:p>
          <a:p>
            <a:pPr marL="61595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ART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网络，是竞争学习的重要代表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ART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网络：由比较层、识别层、识别阈值和重置模块构成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 </a:t>
            </a:r>
          </a:p>
          <a:p>
            <a:pPr marL="80803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比较层：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负责接收输入样本，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并将其传送给识别层神经元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0803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识别层：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每个神经元对应一个模式类，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神经元的数目，可在训练过程中，动态增长，以增加新的模式类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0803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识别</a:t>
            </a:r>
            <a:r>
              <a:rPr lang="zh-CN" altLang="en-US" sz="2000" b="1" dirty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</a:t>
            </a:r>
            <a:r>
              <a:rPr lang="en-US" altLang="zh-CN" sz="20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ART 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网络性能依赖于识别阈值</a:t>
            </a:r>
            <a:endParaRPr lang="en-US" altLang="zh-CN" sz="2000" b="1" dirty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439863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识别阈值高时，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样本，将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会分成比较多、得到较精细分类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1439863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识别阈值低时，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样本，将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会分成比较少、产生较粗略分类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808038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75" y="6204174"/>
            <a:ext cx="7010468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lvl="0" indent="-342900">
              <a:lnSpc>
                <a:spcPct val="120000"/>
              </a:lnSpc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ART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网络可以增量学习或在线学习</a:t>
            </a:r>
            <a:endParaRPr lang="en-US" altLang="zh-CN" sz="2000" b="1" dirty="0">
              <a:solidFill>
                <a:prstClr val="black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46050" y="1508533"/>
            <a:ext cx="5774690" cy="196424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SOM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网络：是一种竞争型的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无监督神经网络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3657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能将高维数据，映射到低维空间（通常为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2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维）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53657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同时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保持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输入数据，在高维空间的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拓扑结构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即将高维空间中相似的样本点，映射到网络输出层中邻近神经元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99" y="761288"/>
            <a:ext cx="3187001" cy="2909652"/>
          </a:xfrm>
          <a:prstGeom prst="rect">
            <a:avLst/>
          </a:prstGeom>
        </p:spPr>
      </p:pic>
      <p:sp>
        <p:nvSpPr>
          <p:cNvPr id="7" name="文本占位符 2"/>
          <p:cNvSpPr txBox="1">
            <a:spLocks/>
          </p:cNvSpPr>
          <p:nvPr/>
        </p:nvSpPr>
        <p:spPr>
          <a:xfrm>
            <a:off x="3049270" y="90678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SOM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05" y="3229397"/>
            <a:ext cx="4513531" cy="3385148"/>
          </a:xfrm>
          <a:prstGeom prst="rect">
            <a:avLst/>
          </a:prstGeom>
        </p:spPr>
      </p:pic>
      <p:sp>
        <p:nvSpPr>
          <p:cNvPr id="8" name="内容占位符 3"/>
          <p:cNvSpPr txBox="1">
            <a:spLocks/>
          </p:cNvSpPr>
          <p:nvPr/>
        </p:nvSpPr>
        <p:spPr>
          <a:xfrm>
            <a:off x="260350" y="3443355"/>
            <a:ext cx="4074604" cy="317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SOM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网络训练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Step1: 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接受一个训练样本后，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每个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输出层神经元，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计算该样本与自身携带的权向量之间的距离，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距离最近的神经元，成为竞争获胜者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Step2: 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最佳匹配单元及其近邻神经元的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权值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将被调整，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使得这些权向量与当前输入样本的距离缩小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70180" y="1398270"/>
            <a:ext cx="8629650" cy="51948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级联相关网络：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利用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训练样本优化连接权值、阈值参数，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将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网络的结构也当做学习的目标之一，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希望在训练过程中找到适合数据的网络结构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</a:pPr>
            <a:r>
              <a:rPr lang="zh-CN" altLang="en-US" sz="20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级联与相关</a:t>
            </a:r>
            <a:endParaRPr lang="en-US" altLang="zh-CN" sz="20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273050" indent="0">
              <a:lnSpc>
                <a:spcPct val="100000"/>
              </a:lnSpc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级联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：建立层次连接的层级结构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273050" indent="0">
              <a:lnSpc>
                <a:spcPct val="100000"/>
              </a:lnSpc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相关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：最大化 神经元的输出与网络误差时间的相关性，来训练相关参数</a:t>
            </a:r>
            <a:endParaRPr lang="en-US" altLang="zh-CN" sz="2000" b="1" dirty="0" smtClean="0">
              <a:solidFill>
                <a:srgbClr val="023A91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</a:pPr>
            <a:r>
              <a:rPr lang="zh-CN" altLang="en-US" sz="20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网络优化演示</a:t>
            </a:r>
            <a:endParaRPr lang="en-US" altLang="zh-CN" sz="20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000" b="1" dirty="0" smtClean="0">
              <a:solidFill>
                <a:srgbClr val="023A91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000" b="1" dirty="0" smtClean="0">
              <a:solidFill>
                <a:srgbClr val="023A91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000" b="1" dirty="0">
              <a:solidFill>
                <a:srgbClr val="023A91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3263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在</a:t>
            </a:r>
            <a:r>
              <a:rPr lang="zh-CN" altLang="en-US" sz="20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开始训练时， 网络只有输入层和输出层， 处于最小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拓扑结构</a:t>
            </a:r>
            <a:r>
              <a:rPr lang="zh-CN" altLang="en-US" sz="20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，随着训练的进行， 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新</a:t>
            </a:r>
            <a:r>
              <a:rPr lang="zh-CN" altLang="en-US" sz="20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的隐层神经元逐渐加入，从而创建起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层级结构。</a:t>
            </a:r>
            <a:endParaRPr lang="en-US" altLang="zh-CN" sz="2000" b="1" dirty="0" smtClean="0">
              <a:solidFill>
                <a:srgbClr val="023A91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703263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当</a:t>
            </a:r>
            <a:r>
              <a:rPr lang="zh-CN" altLang="en-US" sz="20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新的隐层神经元加入时，其输入端连接权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值，是</a:t>
            </a:r>
            <a:r>
              <a:rPr lang="zh-CN" altLang="en-US" sz="2000" b="1" dirty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冻结固定的</a:t>
            </a:r>
            <a:r>
              <a:rPr lang="en-US" altLang="zh-CN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24" y="3771725"/>
            <a:ext cx="6071288" cy="1745495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3049270" y="90678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级联相关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74" y="3784540"/>
            <a:ext cx="2406926" cy="3073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50801" y="1363980"/>
            <a:ext cx="8982104" cy="47462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递归神经网络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允许网络中出现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环形结构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使得神经元的输出反馈  回来，作为输入信号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时刻网络的输出状态：由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时刻的输入状态和 </a:t>
            </a:r>
            <a:r>
              <a:rPr lang="en-US" altLang="zh-CN" sz="2000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-1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时刻的网络状态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决定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。从而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能处理与时间有关的动态变化</a:t>
            </a:r>
            <a:r>
              <a:rPr lang="en-US" altLang="zh-CN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lvl="0" indent="-342900">
              <a:lnSpc>
                <a:spcPct val="110000"/>
              </a:lnSpc>
              <a:spcBef>
                <a:spcPts val="600"/>
              </a:spcBef>
            </a:pPr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Elman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 dirty="0" err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Elamn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网络是最常用的递归神经网络之一。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这种结构与前馈神经网络很相似，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但是隐层神经元的输出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被反馈回来，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与下一时刻输入层神经元提供的信号一起，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360363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作为隐层神经元在下一时刻的输入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训练算法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推广的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  <a:r>
              <a:rPr lang="en-US" altLang="zh-CN" sz="20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[Pineda</a:t>
            </a:r>
            <a:r>
              <a:rPr lang="zh-CN" altLang="en-US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sz="1600" b="1" dirty="0" smtClean="0">
                <a:solidFill>
                  <a:srgbClr val="C30D23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1987]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3049270" y="90678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Elman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3049270" y="906780"/>
            <a:ext cx="287147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Boltzmann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网络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276029" y="1333117"/>
            <a:ext cx="8629650" cy="12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能量模型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定义一个“能量”，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能量最小化时，网络达到理想状态，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而网络的训练，就是在最小化这个能量函数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1" name="内容占位符 3"/>
          <p:cNvSpPr txBox="1">
            <a:spLocks/>
          </p:cNvSpPr>
          <p:nvPr/>
        </p:nvSpPr>
        <p:spPr>
          <a:xfrm>
            <a:off x="260350" y="4743961"/>
            <a:ext cx="8883650" cy="18767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Boltzmann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机训练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2730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将每个训练样本，视为一个状态向量，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使其出现的概率，尽可能大</a:t>
            </a:r>
            <a:endParaRPr lang="en-US" altLang="zh-CN" sz="2000" b="1" dirty="0">
              <a:latin typeface="Times New Roman" pitchFamily="18" charset="0"/>
              <a:cs typeface="Times New Roman" pitchFamily="18" charset="0"/>
            </a:endParaRPr>
          </a:p>
          <a:p>
            <a:pPr marL="447675" indent="-2730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中的神经元进行更新时，不依赖于输入值的输入顺序，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则网络最终将达到</a:t>
            </a: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Boltzmann 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分布，即能量最小化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0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47675" indent="-2730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此时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，状态向量出现的概率，仅由</a:t>
            </a:r>
            <a:r>
              <a:rPr lang="zh-CN" altLang="en-US" sz="20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其能量</a:t>
            </a:r>
            <a:r>
              <a:rPr lang="zh-CN" alt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zh-CN" altLang="en-US" sz="2000" b="1" dirty="0">
                <a:solidFill>
                  <a:srgbClr val="002060">
                    <a:lumMod val="75000"/>
                    <a:lumOff val="25000"/>
                  </a:srgbClr>
                </a:solidFill>
                <a:latin typeface="Times New Roman" pitchFamily="18" charset="0"/>
                <a:cs typeface="Times New Roman" pitchFamily="18" charset="0"/>
              </a:rPr>
              <a:t>所有可能状态向量的能量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确定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3"/>
          <p:cNvSpPr>
            <a:spLocks noGrp="1"/>
          </p:cNvSpPr>
          <p:nvPr>
            <p:ph sz="quarter" idx="14"/>
          </p:nvPr>
        </p:nvSpPr>
        <p:spPr>
          <a:xfrm>
            <a:off x="75525" y="2617470"/>
            <a:ext cx="7890098" cy="200683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</a:pPr>
            <a:r>
              <a:rPr lang="en-US" altLang="zh-CN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Boltzmann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机 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Boltzmann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机就是一种基于能量的模型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结构：显层与隐层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显层：数据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的输入输出； 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隐层：数据的内在表达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布尔型：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即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只能取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0 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和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两种状态：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1 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表示激活，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0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表示抑制。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r="45292" b="20185"/>
          <a:stretch/>
        </p:blipFill>
        <p:spPr>
          <a:xfrm>
            <a:off x="6966098" y="2122553"/>
            <a:ext cx="2140085" cy="20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9809" y="3038557"/>
            <a:ext cx="2778849" cy="285804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/>
              <a:t>两种</a:t>
            </a:r>
            <a:r>
              <a:rPr lang="zh-CN" altLang="en-US" b="1" dirty="0" smtClean="0"/>
              <a:t>颜色，代表</a:t>
            </a:r>
            <a:r>
              <a:rPr lang="zh-CN" altLang="en-US" b="1" dirty="0"/>
              <a:t>两类</a:t>
            </a:r>
            <a:r>
              <a:rPr lang="zh-CN" altLang="en-US" b="1" dirty="0" smtClean="0"/>
              <a:t>数据，两</a:t>
            </a:r>
            <a:r>
              <a:rPr lang="zh-CN" altLang="en-US" b="1" dirty="0"/>
              <a:t>类</a:t>
            </a:r>
            <a:r>
              <a:rPr lang="zh-CN" altLang="en-US" b="1" dirty="0" smtClean="0"/>
              <a:t>数据，很</a:t>
            </a:r>
            <a:r>
              <a:rPr lang="zh-CN" altLang="en-US" b="1" dirty="0"/>
              <a:t>老实地呆在直线的</a:t>
            </a:r>
            <a:r>
              <a:rPr lang="zh-CN" altLang="en-US" b="1" dirty="0" smtClean="0"/>
              <a:t>两边</a:t>
            </a:r>
            <a:endParaRPr lang="en-US" altLang="zh-CN" b="1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 smtClean="0"/>
              <a:t>很</a:t>
            </a:r>
            <a:r>
              <a:rPr lang="zh-CN" altLang="en-US" b="1" dirty="0"/>
              <a:t>容易</a:t>
            </a:r>
            <a:r>
              <a:rPr lang="zh-CN" altLang="en-US" b="1" dirty="0" smtClean="0"/>
              <a:t>找到：准确</a:t>
            </a:r>
            <a:r>
              <a:rPr lang="zh-CN" altLang="en-US" b="1" dirty="0"/>
              <a:t>描述这条直线的线性方程式，这就是简单的线性分类。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" y="899084"/>
            <a:ext cx="2778849" cy="1998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77" y="0"/>
            <a:ext cx="3841996" cy="2076628"/>
          </a:xfrm>
          <a:prstGeom prst="rect">
            <a:avLst/>
          </a:prstGeom>
        </p:spPr>
      </p:pic>
      <p:sp>
        <p:nvSpPr>
          <p:cNvPr id="7" name="内容占位符 3"/>
          <p:cNvSpPr txBox="1">
            <a:spLocks/>
          </p:cNvSpPr>
          <p:nvPr/>
        </p:nvSpPr>
        <p:spPr>
          <a:xfrm>
            <a:off x="2939754" y="1974079"/>
            <a:ext cx="6127334" cy="47856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6800" rIns="91440" bIns="45720" rtlCol="0">
            <a:normAutofit fontScale="92500"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绝大多数</a:t>
            </a:r>
            <a:r>
              <a:rPr lang="zh-CN" altLang="en-US" b="1" dirty="0"/>
              <a:t>情况下，数据</a:t>
            </a:r>
            <a:r>
              <a:rPr lang="zh-CN" altLang="en-US" b="1" dirty="0" smtClean="0"/>
              <a:t>都如图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所示，而且</a:t>
            </a:r>
            <a:r>
              <a:rPr lang="zh-CN" altLang="en-US" b="1" dirty="0"/>
              <a:t>比这还复杂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625475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/>
              <a:t>二</a:t>
            </a:r>
            <a:r>
              <a:rPr lang="zh-CN" altLang="en-US" b="1" dirty="0"/>
              <a:t>维</a:t>
            </a:r>
            <a:r>
              <a:rPr lang="zh-CN" altLang="en-US" b="1" dirty="0" smtClean="0"/>
              <a:t>空间，一</a:t>
            </a:r>
            <a:r>
              <a:rPr lang="zh-CN" altLang="en-US" b="1" dirty="0"/>
              <a:t>个简单到能够一眼就能看出数据边界的</a:t>
            </a:r>
            <a:r>
              <a:rPr lang="zh-CN" altLang="en-US" b="1" dirty="0" smtClean="0"/>
              <a:t>例子</a:t>
            </a:r>
            <a:endParaRPr lang="en-US" altLang="zh-CN" b="1" dirty="0" smtClean="0"/>
          </a:p>
          <a:p>
            <a:pPr marL="625475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/>
              <a:t>如果</a:t>
            </a:r>
            <a:r>
              <a:rPr lang="zh-CN" altLang="en-US" b="1" dirty="0"/>
              <a:t>是三维、四维以及更高维的情况呢？一条简单的直线显然是办不到的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这种</a:t>
            </a:r>
            <a:r>
              <a:rPr lang="zh-CN" altLang="en-US" b="1" dirty="0"/>
              <a:t>情况</a:t>
            </a:r>
            <a:r>
              <a:rPr lang="zh-CN" altLang="en-US" b="1" dirty="0" smtClean="0"/>
              <a:t>下，只能</a:t>
            </a:r>
            <a:r>
              <a:rPr lang="zh-CN" altLang="en-US" b="1" dirty="0"/>
              <a:t>用多层</a:t>
            </a:r>
            <a:r>
              <a:rPr lang="zh-CN" altLang="en-US" b="1" dirty="0" smtClean="0"/>
              <a:t>神经网络</a:t>
            </a:r>
            <a:endParaRPr lang="en-US" altLang="zh-CN" b="1" dirty="0" smtClean="0"/>
          </a:p>
          <a:p>
            <a:pPr marL="623888" indent="-35877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/>
              <a:t>利用激活函数，将</a:t>
            </a:r>
            <a:r>
              <a:rPr lang="zh-CN" altLang="en-US" b="1" dirty="0"/>
              <a:t>简单的线性</a:t>
            </a:r>
            <a:r>
              <a:rPr lang="zh-CN" altLang="en-US" b="1" dirty="0" smtClean="0"/>
              <a:t>分类，变成复杂</a:t>
            </a:r>
            <a:r>
              <a:rPr lang="zh-CN" altLang="en-US" b="1" dirty="0"/>
              <a:t>的非线性</a:t>
            </a:r>
            <a:r>
              <a:rPr lang="zh-CN" altLang="en-US" b="1" dirty="0" smtClean="0"/>
              <a:t>分类</a:t>
            </a:r>
            <a:endParaRPr lang="en-US" altLang="zh-CN" b="1" dirty="0" smtClean="0"/>
          </a:p>
          <a:p>
            <a:pPr marL="623888" indent="-35877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/>
              <a:t>让</a:t>
            </a:r>
            <a:r>
              <a:rPr lang="zh-CN" altLang="en-US" b="1" dirty="0"/>
              <a:t>分类</a:t>
            </a:r>
            <a:r>
              <a:rPr lang="zh-CN" altLang="en-US" b="1" dirty="0" smtClean="0"/>
              <a:t>边界，变成</a:t>
            </a:r>
            <a:r>
              <a:rPr lang="zh-CN" altLang="en-US" b="1" dirty="0"/>
              <a:t>复杂的</a:t>
            </a:r>
            <a:r>
              <a:rPr lang="zh-CN" altLang="en-US" b="1" dirty="0" smtClean="0"/>
              <a:t>曲线，并且</a:t>
            </a:r>
            <a:r>
              <a:rPr lang="zh-CN" altLang="en-US" b="1" dirty="0"/>
              <a:t>能够穿越多维空间，这样才能达成我们的</a:t>
            </a:r>
            <a:r>
              <a:rPr lang="zh-CN" altLang="en-US" b="1" dirty="0" smtClean="0"/>
              <a:t>目标</a:t>
            </a:r>
            <a:endParaRPr lang="en-US" altLang="zh-CN" b="1" dirty="0"/>
          </a:p>
          <a:p>
            <a:pPr marL="623888" indent="-35877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/>
              <a:t>激活函数</a:t>
            </a:r>
            <a:r>
              <a:rPr lang="zh-CN" altLang="en-US" b="1" dirty="0"/>
              <a:t>经过多层作用后，它到底会长什么样，谁也不知道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12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0542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SzPct val="120000"/>
              <a:buNone/>
            </a:pPr>
            <a:r>
              <a:rPr lang="zh-CN" altLang="en-US" sz="30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深度学习模型</a:t>
            </a:r>
            <a:endParaRPr lang="en-US" altLang="zh-CN" sz="30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典型的深度学习模型：很深层的神经网络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SzPct val="120000"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模型复杂度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2300" indent="-261938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隐层神经元的数目  </a:t>
            </a:r>
            <a:r>
              <a:rPr lang="zh-CN" alt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模型宽度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)</a:t>
            </a:r>
          </a:p>
          <a:p>
            <a:pPr marL="622300" indent="-261938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隐层数目  </a:t>
            </a:r>
            <a:r>
              <a:rPr lang="zh-CN" altLang="en-US" sz="2000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（模型深度）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50838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从增加模型复杂度的角度看，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增加隐层的数目，比增加隐层神经元的数目更有效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625475" indent="-350838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因为增加隐层数，不仅增加了拥有激活函数的神经元数目，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还增加了激活函数嵌套的层数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SzPct val="120000"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复杂模型难点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60363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多隐层网络，难以直接用经典算法（例如标准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算法）进行训练，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因为误差在多隐层内逆传播时，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往往会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”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发散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”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，而不能收敛到稳定状态</a:t>
            </a: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 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 模型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 与 多层网络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 与 局部最小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71" y="947447"/>
            <a:ext cx="8616950" cy="572681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复杂模型训练方法</a:t>
            </a:r>
            <a:endParaRPr lang="en-US" altLang="zh-CN" sz="28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SzPct val="12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预训练</a:t>
            </a:r>
            <a:r>
              <a:rPr lang="en-US" altLang="zh-CN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微调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预训练</a:t>
            </a:r>
            <a:endParaRPr lang="en-US" altLang="zh-CN" sz="20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监督的逐层训练，是多隐层网络训练的有效手段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34988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每次训练  一层隐层结点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训练时：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14375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将上一层隐层结点的输出，作为输入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14375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而本层隐结点的输出，作为下一层隐结点的输入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556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微调</a:t>
            </a:r>
            <a:endParaRPr lang="en-US" altLang="zh-CN" sz="24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4988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预训练全部完成后，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再对整个网络进行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微调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。一般使用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BP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算法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分析</a:t>
            </a:r>
            <a:r>
              <a:rPr lang="en-US" altLang="zh-CN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----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预训练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微调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9685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可视为：将大量参数分组，对每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组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参数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先，找到局部看起来，比较好的设置</a:t>
            </a:r>
            <a:r>
              <a:rPr lang="en-US" altLang="zh-CN" sz="2000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局部最优</a:t>
            </a:r>
            <a:endParaRPr lang="en-US" altLang="zh-CN" sz="2000" b="1" dirty="0" smtClean="0">
              <a:solidFill>
                <a:srgbClr val="023A9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然后，再基于这些局部较优的结果，联合起来，进行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全局寻优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3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71" y="947448"/>
            <a:ext cx="8616950" cy="240250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复杂模型训练方法</a:t>
            </a:r>
            <a:endParaRPr lang="en-US" altLang="zh-CN" sz="28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SzPct val="12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预训练</a:t>
            </a:r>
            <a:r>
              <a:rPr lang="en-US" altLang="zh-CN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微调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9685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将大量参数分组，对每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参数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先，找到局部看起来，比较好的设置</a:t>
            </a:r>
            <a:r>
              <a:rPr lang="en-US" altLang="zh-CN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局部最优</a:t>
            </a:r>
            <a:endParaRPr lang="en-US" altLang="zh-CN" b="1" dirty="0" smtClean="0">
              <a:solidFill>
                <a:srgbClr val="023A9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9750" indent="-3429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然后，再基于这些局部较优的结果，联合起来，进行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全局寻优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32163" y="3630514"/>
            <a:ext cx="8616950" cy="159951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例子：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深度信念网络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Hintonet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al. </a:t>
            </a:r>
            <a:r>
              <a:rPr lang="zh-CN" altLang="en-US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，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2006] </a:t>
            </a:r>
            <a:endParaRPr lang="zh-CN" alt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34988" indent="-174625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结构：每一层都是一个受限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Boltzmann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机</a:t>
            </a:r>
          </a:p>
          <a:p>
            <a:pPr marL="534988" indent="-174625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训练方法：无监督预训练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+BP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微调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7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/>
          <a:stretch/>
        </p:blipFill>
        <p:spPr>
          <a:xfrm>
            <a:off x="632930" y="2834640"/>
            <a:ext cx="7586510" cy="31580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900" y="1432239"/>
            <a:ext cx="8906510" cy="140240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SzPct val="120000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结构</a:t>
            </a:r>
            <a:endParaRPr lang="en-US" altLang="zh-CN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25475" indent="-342900"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CNN 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复合多个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卷积层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和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采样层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，对输入信号进行加工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25475" indent="-342900"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在</a:t>
            </a:r>
            <a:r>
              <a:rPr lang="zh-CN" altLang="en-US" sz="2000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连接层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，实现与输出目标之间的映射</a:t>
            </a:r>
            <a:endParaRPr lang="en-US" altLang="zh-CN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2774950" y="906780"/>
            <a:ext cx="372872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卷积神经网络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CNN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61031"/>
            <a:ext cx="8961120" cy="2253931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卷基层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：包含多个特征映射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58775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每个特征映射，是由多个神经元构成的“平面”，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通过一种卷积滤波器，提取的一种特征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采样层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：亦称“汇合层”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58775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基于局部相关性原理，进行亚采样，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在减少数据量的同时，保留有用信息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连接层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538163" indent="-2730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每个神经元，被全连接到上一层每个神经元，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即为传统的神经网络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538163" indent="-2730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目的：通过连接层和输出层的连接，完成识别任务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/>
          <a:stretch/>
        </p:blipFill>
        <p:spPr>
          <a:xfrm>
            <a:off x="1300796" y="5255664"/>
            <a:ext cx="5877671" cy="1592689"/>
          </a:xfrm>
          <a:prstGeom prst="rect">
            <a:avLst/>
          </a:prstGeom>
        </p:spPr>
      </p:pic>
      <p:sp>
        <p:nvSpPr>
          <p:cNvPr id="5" name="文本占位符 2"/>
          <p:cNvSpPr txBox="1">
            <a:spLocks/>
          </p:cNvSpPr>
          <p:nvPr/>
        </p:nvSpPr>
        <p:spPr>
          <a:xfrm>
            <a:off x="2774950" y="906780"/>
            <a:ext cx="372872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卷积神经网络  </a:t>
            </a:r>
            <a:r>
              <a:rPr lang="en-US" altLang="zh-CN" b="1" smtClean="0">
                <a:latin typeface="Times New Roman" pitchFamily="18" charset="0"/>
                <a:cs typeface="Times New Roman" pitchFamily="18" charset="0"/>
              </a:rPr>
              <a:t>CNN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435" y="1417780"/>
            <a:ext cx="8616950" cy="4937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SzPct val="12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58775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将传统神经网络中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sigmoid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激活函数，替换为修正的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线性函数</a:t>
            </a:r>
            <a:endParaRPr lang="en-US" altLang="zh-CN" b="1" dirty="0" smtClean="0">
              <a:solidFill>
                <a:srgbClr val="023A9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SzPct val="12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训练：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BP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5125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在训练中，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无论是卷积层还是采样层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708025" lvl="0" indent="-342900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16754D"/>
                </a:solidFill>
                <a:latin typeface="Times New Roman" pitchFamily="18" charset="0"/>
                <a:cs typeface="Times New Roman" pitchFamily="18" charset="0"/>
              </a:rPr>
              <a:t>权共享</a:t>
            </a:r>
            <a:endParaRPr lang="en-US" altLang="zh-CN" b="1" dirty="0">
              <a:solidFill>
                <a:srgbClr val="16754D"/>
              </a:solidFill>
              <a:latin typeface="Times New Roman" pitchFamily="18" charset="0"/>
              <a:cs typeface="Times New Roman" pitchFamily="18" charset="0"/>
            </a:endParaRPr>
          </a:p>
          <a:p>
            <a:pPr marL="715963" indent="-350838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每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一组神经元，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都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使用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相同</a:t>
            </a:r>
            <a:r>
              <a:rPr lang="zh-CN" altLang="en-US" b="1" dirty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的连接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权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715963" indent="-350838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Font typeface="Arial" pitchFamily="34" charset="0"/>
              <a:buChar char="•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大幅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减少了：需要训练的参数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数目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715963" lvl="0" indent="-350838">
              <a:lnSpc>
                <a:spcPct val="110000"/>
              </a:lnSpc>
              <a:spcBef>
                <a:spcPts val="600"/>
              </a:spcBef>
              <a:buClr>
                <a:srgbClr val="16754D"/>
              </a:buClr>
              <a:buFont typeface="Arial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权共享策略，在卷积神经网络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(CNN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fr-FR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中，发挥</a:t>
            </a:r>
            <a:r>
              <a:rPr lang="zh-CN" alt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了重要作用</a:t>
            </a:r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36216"/>
              </p:ext>
            </p:extLst>
          </p:nvPr>
        </p:nvGraphicFramePr>
        <p:xfrm>
          <a:off x="3072996" y="2333731"/>
          <a:ext cx="22479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Formula" r:id="rId3" imgW="1098720" imgH="176760" progId="Equation.Ribbit">
                  <p:embed/>
                </p:oleObj>
              </mc:Choice>
              <mc:Fallback>
                <p:oleObj name="Formula" r:id="rId3" imgW="10987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2996" y="2333731"/>
                        <a:ext cx="2247900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占位符 2"/>
          <p:cNvSpPr txBox="1">
            <a:spLocks/>
          </p:cNvSpPr>
          <p:nvPr/>
        </p:nvSpPr>
        <p:spPr>
          <a:xfrm>
            <a:off x="2774950" y="906780"/>
            <a:ext cx="3728720" cy="4572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3000" kern="1200" baseline="0">
                <a:solidFill>
                  <a:schemeClr val="tx2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卷积神经网络 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CNN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2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893" y="919253"/>
            <a:ext cx="8616950" cy="129935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SzPct val="12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理解深度学习：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特征工程   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VS  </a:t>
            </a: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特征学习</a:t>
            </a:r>
            <a:r>
              <a:rPr lang="en-US" altLang="zh-CN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特征工程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：人类专家，根据现实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任务设计特征，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特征提取与识别，是单独的两个阶段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.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4267" y="2261331"/>
            <a:ext cx="8080726" cy="1402202"/>
            <a:chOff x="594267" y="2457889"/>
            <a:chExt cx="8080726" cy="1402202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67" y="2457889"/>
              <a:ext cx="2152837" cy="140220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3386749" y="2605525"/>
              <a:ext cx="2304256" cy="93610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C00000"/>
                  </a:solidFill>
                  <a:ea typeface="黑体" panose="02010609060101010101" pitchFamily="49" charset="-122"/>
                </a:rPr>
                <a:t>手工设计</a:t>
              </a:r>
              <a:endParaRPr lang="en-US" altLang="zh-CN" dirty="0" smtClean="0">
                <a:solidFill>
                  <a:srgbClr val="C00000"/>
                </a:solidFill>
                <a:ea typeface="黑体" panose="02010609060101010101" pitchFamily="49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C00000"/>
                  </a:solidFill>
                  <a:ea typeface="黑体" panose="02010609060101010101" pitchFamily="49" charset="-122"/>
                </a:rPr>
                <a:t>特征</a:t>
              </a:r>
              <a:endPara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黑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370737" y="2636571"/>
              <a:ext cx="2304256" cy="93610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C00000"/>
                  </a:solidFill>
                  <a:ea typeface="黑体" panose="02010609060101010101" pitchFamily="49" charset="-122"/>
                </a:rPr>
                <a:t>分类识别</a:t>
              </a:r>
              <a:endParaRPr lang="en-US" altLang="zh-CN" dirty="0" smtClean="0">
                <a:solidFill>
                  <a:srgbClr val="C00000"/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2736213" y="3044455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>
              <a:off x="5706835" y="3044455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组合 15"/>
          <p:cNvGrpSpPr/>
          <p:nvPr/>
        </p:nvGrpSpPr>
        <p:grpSpPr>
          <a:xfrm>
            <a:off x="594267" y="4721199"/>
            <a:ext cx="8094576" cy="1402202"/>
            <a:chOff x="594267" y="4721199"/>
            <a:chExt cx="8094576" cy="1402202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67" y="4721199"/>
              <a:ext cx="2152837" cy="14022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 bwMode="auto">
            <a:xfrm>
              <a:off x="3395176" y="5017104"/>
              <a:ext cx="2304256" cy="93610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C00000"/>
                  </a:solidFill>
                  <a:ea typeface="黑体" panose="02010609060101010101" pitchFamily="49" charset="-122"/>
                </a:rPr>
                <a:t>学习生成</a:t>
              </a:r>
              <a:endParaRPr lang="en-US" altLang="zh-CN" dirty="0" smtClean="0">
                <a:solidFill>
                  <a:srgbClr val="C00000"/>
                </a:solidFill>
                <a:ea typeface="黑体" panose="02010609060101010101" pitchFamily="49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C00000"/>
                  </a:solidFill>
                  <a:ea typeface="黑体" panose="02010609060101010101" pitchFamily="49" charset="-122"/>
                </a:rPr>
                <a:t>特征</a:t>
              </a:r>
              <a:endPara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384587" y="5017104"/>
              <a:ext cx="2304256" cy="93610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rgbClr val="C00000"/>
                  </a:solidFill>
                  <a:ea typeface="黑体" panose="02010609060101010101" pitchFamily="49" charset="-122"/>
                </a:rPr>
                <a:t>分类识别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黑体" panose="02010609060101010101" pitchFamily="49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2747104" y="5422300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5720685" y="5499527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5" name="内容占位符 2"/>
          <p:cNvSpPr txBox="1">
            <a:spLocks/>
          </p:cNvSpPr>
          <p:nvPr/>
        </p:nvSpPr>
        <p:spPr>
          <a:xfrm>
            <a:off x="110758" y="3807732"/>
            <a:ext cx="8616950" cy="789905"/>
          </a:xfrm>
          <a:prstGeom prst="rect">
            <a:avLst/>
          </a:prstGeom>
        </p:spPr>
        <p:txBody>
          <a:bodyPr vert="horz" lIns="91440" tIns="46800" rIns="91440" bIns="45720" rtlCol="0">
            <a:normAutofit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23A91"/>
                </a:solidFill>
                <a:latin typeface="Times New Roman" pitchFamily="18" charset="0"/>
                <a:cs typeface="Times New Roman" pitchFamily="18" charset="0"/>
              </a:rPr>
              <a:t>特征学习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：通过深度学习技术，自动产生有益于分类的特征， 是一个  端到端的学习框架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1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深度学习常用软件包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CAFFE</a:t>
            </a:r>
          </a:p>
          <a:p>
            <a:pPr marL="0" indent="0">
              <a:buNone/>
            </a:pPr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The Berkeley Vision and Learning Center (BVLC)</a:t>
            </a:r>
          </a:p>
          <a:p>
            <a:pPr marL="0" indent="0">
              <a:buNone/>
            </a:pP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  <a:hlinkClick r:id="rId2"/>
              </a:rPr>
              <a:t>http://caffe.berkeleyvision.org/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MatConvNet</a:t>
            </a:r>
          </a:p>
          <a:p>
            <a:pPr marL="0" indent="0">
              <a:buNone/>
            </a:pPr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The Oxford Visual Geometry Group (VGG)</a:t>
            </a:r>
          </a:p>
          <a:p>
            <a:pPr marL="0" indent="0">
              <a:buNone/>
            </a:pP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  <a:hlinkClick r:id="rId3"/>
              </a:rPr>
              <a:t>http://www.vlfeat.org/matconvnet/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Torch</a:t>
            </a:r>
          </a:p>
          <a:p>
            <a:pPr marL="0" indent="0">
              <a:buNone/>
            </a:pPr>
            <a:r>
              <a:rPr lang="en-US" altLang="zh-CN" b="1" smtClean="0">
                <a:solidFill>
                  <a:srgbClr val="01399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  <a:hlinkClick r:id="rId4"/>
              </a:rPr>
              <a:t>http://torch.ch/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神经网络基础教材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b="1" smtClean="0">
                <a:solidFill>
                  <a:srgbClr val="01399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http://hagan.okstate.edu/</a:t>
            </a:r>
            <a:endParaRPr lang="zh-CN" altLang="en-US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5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5.7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阅读材料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主流学术期刊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Neural Computation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Neural Networks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IEEE Transactions on Neural Networks and Learning Systems</a:t>
            </a:r>
          </a:p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国际会议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国际神经信息处理系统会议（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NIPS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国际神经网络联合会议（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IJCNN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buSzPct val="120000"/>
            </a:pP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区域性国际会议</a:t>
            </a:r>
            <a:endParaRPr lang="en-US" altLang="zh-CN" b="1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欧洲神经网络会议（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ICANN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亚太神经网络会议（</a:t>
            </a:r>
            <a:r>
              <a:rPr lang="en-US" altLang="zh-CN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ICONIP</a:t>
            </a:r>
            <a:r>
              <a:rPr lang="zh-CN" altLang="en-US" sz="2000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）</a:t>
            </a:r>
            <a:endParaRPr lang="en-US" altLang="zh-CN" sz="2000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b="1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作业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825" y="933856"/>
            <a:ext cx="8813259" cy="53404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神经网络的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定义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M-P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模型的基本结构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感知机的基本结构、学习规则</a:t>
            </a: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多层前馈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定义、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基本结构、学习规则</a:t>
            </a: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BP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学习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算法的基本流程、具体算法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全局最小与局部极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小的基本含义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解决局部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最小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的几种算法及其主要思想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r>
              <a:rPr lang="zh-CN" altLang="en-US" b="1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卷积</a:t>
            </a:r>
            <a:r>
              <a:rPr lang="zh-CN" altLang="en-US" b="1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神经网络的基本结构</a:t>
            </a:r>
            <a:endParaRPr lang="zh-CN" altLang="en-US" b="1" dirty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endParaRPr lang="zh-CN" altLang="en-US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endParaRPr lang="zh-CN" altLang="en-US" b="1" dirty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endParaRPr lang="zh-CN" altLang="en-US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457200" indent="-457200">
              <a:lnSpc>
                <a:spcPct val="110000"/>
              </a:lnSpc>
              <a:buSzPct val="120000"/>
              <a:buFont typeface="+mj-lt"/>
              <a:buAutoNum type="arabicPeriod"/>
            </a:pPr>
            <a:endParaRPr lang="en-US" altLang="zh-CN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73587"/>
            <a:ext cx="9144000" cy="55077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/>
              <a:t>神经元模型、感知机与多层网络、误差逆传播算法、全局最小与局部</a:t>
            </a:r>
            <a:r>
              <a:rPr lang="zh-CN" altLang="en-US" sz="2800" b="1" dirty="0" smtClean="0"/>
              <a:t>最小</a:t>
            </a:r>
            <a:endParaRPr lang="en-US" altLang="zh-CN" sz="2800" b="1" dirty="0" smtClean="0"/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神经网络</a:t>
            </a:r>
            <a:r>
              <a:rPr lang="zh-CN" altLang="en-US" b="1" dirty="0" smtClean="0">
                <a:solidFill>
                  <a:srgbClr val="C00000"/>
                </a:solidFill>
                <a:cs typeface="Times New Roman" pitchFamily="18" charset="0"/>
              </a:rPr>
              <a:t>：</a:t>
            </a:r>
            <a:r>
              <a:rPr lang="zh-CN" altLang="en-US" b="1" dirty="0" smtClean="0">
                <a:cs typeface="Times New Roman" pitchFamily="18" charset="0"/>
              </a:rPr>
              <a:t>是</a:t>
            </a:r>
            <a:r>
              <a:rPr lang="zh-CN" altLang="en-US" b="1" dirty="0">
                <a:cs typeface="Times New Roman" pitchFamily="18" charset="0"/>
              </a:rPr>
              <a:t>由具有适应性的</a:t>
            </a:r>
            <a:r>
              <a:rPr lang="zh-CN" altLang="en-US" b="1" dirty="0">
                <a:solidFill>
                  <a:srgbClr val="C00000"/>
                </a:solidFill>
                <a:cs typeface="Times New Roman" pitchFamily="18" charset="0"/>
              </a:rPr>
              <a:t>简单单元</a:t>
            </a:r>
            <a:r>
              <a:rPr lang="zh-CN" altLang="en-US" b="1" dirty="0">
                <a:cs typeface="Times New Roman" pitchFamily="18" charset="0"/>
              </a:rPr>
              <a:t>组成的广泛</a:t>
            </a:r>
            <a:r>
              <a:rPr lang="zh-CN" altLang="en-US" b="1" dirty="0">
                <a:solidFill>
                  <a:srgbClr val="C00000"/>
                </a:solidFill>
                <a:cs typeface="Times New Roman" pitchFamily="18" charset="0"/>
              </a:rPr>
              <a:t>并行互联</a:t>
            </a:r>
            <a:r>
              <a:rPr lang="zh-CN" altLang="en-US" b="1">
                <a:cs typeface="Times New Roman" pitchFamily="18" charset="0"/>
              </a:rPr>
              <a:t>的</a:t>
            </a:r>
            <a:r>
              <a:rPr lang="zh-CN" altLang="en-US" b="1" smtClean="0">
                <a:cs typeface="Times New Roman" pitchFamily="18" charset="0"/>
              </a:rPr>
              <a:t>网络，</a:t>
            </a:r>
            <a:r>
              <a:rPr lang="en-US" altLang="zh-CN" b="1" smtClean="0">
                <a:cs typeface="Times New Roman" pitchFamily="18" charset="0"/>
              </a:rPr>
              <a:t> </a:t>
            </a:r>
            <a:r>
              <a:rPr lang="zh-CN" altLang="en-US" b="1" dirty="0">
                <a:cs typeface="Times New Roman" pitchFamily="18" charset="0"/>
              </a:rPr>
              <a:t>它的组织能够模拟</a:t>
            </a:r>
            <a:r>
              <a:rPr lang="zh-CN" altLang="en-US" b="1" dirty="0">
                <a:solidFill>
                  <a:srgbClr val="C00000"/>
                </a:solidFill>
                <a:cs typeface="Times New Roman" pitchFamily="18" charset="0"/>
              </a:rPr>
              <a:t>生物神经系统</a:t>
            </a:r>
            <a:r>
              <a:rPr lang="zh-CN" altLang="en-US" b="1" dirty="0">
                <a:cs typeface="Times New Roman" pitchFamily="18" charset="0"/>
              </a:rPr>
              <a:t>对真实世界物体所作出的反应</a:t>
            </a:r>
            <a:endParaRPr lang="en-US" altLang="zh-CN" b="1" dirty="0">
              <a:cs typeface="Times New Roman" pitchFamily="18" charset="0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b="1" dirty="0"/>
              <a:t>M-P </a:t>
            </a:r>
            <a:r>
              <a:rPr lang="zh-CN" altLang="en-US" b="1" dirty="0"/>
              <a:t>神经元</a:t>
            </a:r>
            <a:r>
              <a:rPr lang="zh-CN" altLang="en-US" b="1" dirty="0" smtClean="0"/>
              <a:t>模型</a:t>
            </a:r>
            <a:endParaRPr lang="en-US" altLang="zh-CN" b="1" dirty="0" smtClean="0"/>
          </a:p>
          <a:p>
            <a:pPr marL="544513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C00000"/>
                </a:solidFill>
                <a:cs typeface="Times New Roman" pitchFamily="18" charset="0"/>
              </a:rPr>
              <a:t>输入</a:t>
            </a:r>
            <a:r>
              <a:rPr lang="zh-CN" altLang="en-US" sz="2000" b="1" dirty="0">
                <a:cs typeface="Times New Roman" pitchFamily="18" charset="0"/>
              </a:rPr>
              <a:t>：来自其他</a:t>
            </a:r>
            <a:r>
              <a:rPr lang="en-US" altLang="zh-CN" sz="2000" b="1" i="1" dirty="0">
                <a:cs typeface="Times New Roman" pitchFamily="18" charset="0"/>
              </a:rPr>
              <a:t>n</a:t>
            </a:r>
            <a:r>
              <a:rPr lang="zh-CN" altLang="en-US" sz="2000" b="1" dirty="0">
                <a:cs typeface="Times New Roman" pitchFamily="18" charset="0"/>
              </a:rPr>
              <a:t>个神经元传递过来的</a:t>
            </a:r>
            <a:r>
              <a:rPr lang="zh-CN" altLang="en-US" sz="2000" b="1" dirty="0" smtClean="0">
                <a:cs typeface="Times New Roman" pitchFamily="18" charset="0"/>
              </a:rPr>
              <a:t>输入信号</a:t>
            </a:r>
            <a:endParaRPr lang="zh-CN" altLang="en-US" sz="2000" b="1" dirty="0">
              <a:cs typeface="Times New Roman" pitchFamily="18" charset="0"/>
            </a:endParaRPr>
          </a:p>
          <a:p>
            <a:pPr marL="544513" indent="-342900">
              <a:buFont typeface="Wingdings" pitchFamily="2" charset="2"/>
              <a:buChar char="ü"/>
            </a:pPr>
            <a:r>
              <a:rPr lang="zh-CN" altLang="en-US" sz="2000" b="1" dirty="0" smtClean="0">
                <a:solidFill>
                  <a:srgbClr val="C00000"/>
                </a:solidFill>
                <a:cs typeface="Times New Roman" pitchFamily="18" charset="0"/>
              </a:rPr>
              <a:t>输出</a:t>
            </a:r>
            <a:r>
              <a:rPr lang="zh-CN" altLang="en-US" sz="2000" b="1" dirty="0">
                <a:cs typeface="Times New Roman" pitchFamily="18" charset="0"/>
              </a:rPr>
              <a:t>：通过激活函数的处理以得到</a:t>
            </a:r>
            <a:r>
              <a:rPr lang="zh-CN" altLang="en-US" sz="2000" b="1" dirty="0" smtClean="0">
                <a:cs typeface="Times New Roman" pitchFamily="18" charset="0"/>
              </a:rPr>
              <a:t>输出</a:t>
            </a:r>
            <a:endParaRPr lang="en-US" altLang="zh-CN" sz="2000" b="1" dirty="0" smtClean="0">
              <a:cs typeface="Times New Roman" pitchFamily="18" charset="0"/>
            </a:endParaRPr>
          </a:p>
          <a:p>
            <a:pPr marL="201613" indent="0">
              <a:buNone/>
            </a:pPr>
            <a:endParaRPr lang="en-US" altLang="zh-CN" sz="2000" b="1" dirty="0" smtClean="0">
              <a:cs typeface="Times New Roman" pitchFamily="18" charset="0"/>
            </a:endParaRPr>
          </a:p>
          <a:p>
            <a:pPr marL="201613" indent="0">
              <a:buNone/>
            </a:pPr>
            <a:endParaRPr lang="zh-CN" altLang="en-US" sz="2000" b="1" dirty="0">
              <a:cs typeface="Times New Roman" pitchFamily="18" charset="0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zh-CN" altLang="en-US" b="1" dirty="0" smtClean="0"/>
              <a:t> </a:t>
            </a:r>
            <a:endParaRPr lang="en-US" altLang="zh-CN" b="1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7886700" cy="93610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kumimoji="1" lang="zh-CN" altLang="en-US" b="1" dirty="0" smtClean="0">
                <a:cs typeface="Times New Roman" pitchFamily="18" charset="0"/>
              </a:rPr>
              <a:t>第 </a:t>
            </a:r>
            <a:r>
              <a:rPr kumimoji="1" lang="en-US" altLang="zh-CN" b="1" dirty="0" smtClean="0">
                <a:cs typeface="Times New Roman" pitchFamily="18" charset="0"/>
              </a:rPr>
              <a:t>5 </a:t>
            </a:r>
            <a:r>
              <a:rPr kumimoji="1" lang="zh-CN" altLang="en-US" b="1" dirty="0" smtClean="0">
                <a:cs typeface="Times New Roman" pitchFamily="18" charset="0"/>
              </a:rPr>
              <a:t>章：</a:t>
            </a:r>
            <a:r>
              <a:rPr lang="zh-CN" altLang="en-US" b="1" dirty="0">
                <a:cs typeface="Times New Roman" pitchFamily="18" charset="0"/>
              </a:rPr>
              <a:t>神经网络</a:t>
            </a:r>
            <a:endParaRPr lang="zh-CN" altLang="en-US" b="1" dirty="0"/>
          </a:p>
        </p:txBody>
      </p:sp>
      <p:pic>
        <p:nvPicPr>
          <p:cNvPr id="4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9" t="4209" r="29699" b="19514"/>
          <a:stretch/>
        </p:blipFill>
        <p:spPr>
          <a:xfrm>
            <a:off x="5868144" y="2544739"/>
            <a:ext cx="3096344" cy="2027052"/>
          </a:xfrm>
          <a:prstGeom prst="rect">
            <a:avLst/>
          </a:prstGeom>
        </p:spPr>
      </p:pic>
      <p:pic>
        <p:nvPicPr>
          <p:cNvPr id="6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9" t="12208" b="60851"/>
          <a:stretch/>
        </p:blipFill>
        <p:spPr>
          <a:xfrm>
            <a:off x="1835696" y="3861048"/>
            <a:ext cx="2536151" cy="9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第五章 神经网络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mtClean="0">
                <a:latin typeface="Times New Roman" pitchFamily="18" charset="0"/>
                <a:cs typeface="Times New Roman" pitchFamily="18" charset="0"/>
              </a:rPr>
              <a:t>主要内容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sz="24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en-US" altLang="zh-CN" sz="24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5.2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感知机与多层网络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5.3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误差逆传播算法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5.4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全局最小与局部最小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5.5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其他常见神经网络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5.6 </a:t>
            </a:r>
            <a:r>
              <a:rPr lang="zh-CN" altLang="en-US" sz="2400" b="1" dirty="0" smtClean="0">
                <a:solidFill>
                  <a:schemeClr val="bg2">
                    <a:lumMod val="85000"/>
                  </a:schemeClr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深度学习</a:t>
            </a:r>
            <a:endParaRPr lang="en-US" altLang="zh-CN" sz="2400" b="1" dirty="0" smtClean="0">
              <a:solidFill>
                <a:schemeClr val="bg2">
                  <a:lumMod val="85000"/>
                </a:scheme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48" y="2636912"/>
            <a:ext cx="3656364" cy="201622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73588"/>
            <a:ext cx="9036496" cy="55077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/>
              <a:t>神经元模型、感知机与多层网络、误差逆传播算法、全局最小与局部</a:t>
            </a:r>
            <a:r>
              <a:rPr lang="zh-CN" altLang="en-US" sz="2800" b="1" dirty="0" smtClean="0"/>
              <a:t>最小</a:t>
            </a:r>
            <a:endParaRPr lang="en-US" altLang="zh-CN" sz="2800" b="1" dirty="0" smtClean="0"/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误差逆传播算法（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BP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）</a:t>
            </a:r>
            <a:r>
              <a:rPr lang="zh-CN" altLang="en-US" b="1" dirty="0" smtClean="0">
                <a:solidFill>
                  <a:srgbClr val="C00000"/>
                </a:solidFill>
                <a:cs typeface="Times New Roman" pitchFamily="18" charset="0"/>
              </a:rPr>
              <a:t>：</a:t>
            </a:r>
            <a:r>
              <a:rPr lang="zh-CN" altLang="en-US" sz="2000" b="1" dirty="0">
                <a:cs typeface="Times New Roman" pitchFamily="18" charset="0"/>
              </a:rPr>
              <a:t>最成功的训练多层前馈神经网络的学习算法</a:t>
            </a:r>
            <a:r>
              <a:rPr lang="en-US" altLang="zh-CN" sz="2000" b="1" dirty="0">
                <a:cs typeface="Times New Roman" pitchFamily="18" charset="0"/>
              </a:rPr>
              <a:t>. </a:t>
            </a:r>
          </a:p>
          <a:p>
            <a:pPr marL="881063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zh-CN" altLang="en-US" sz="2000" b="1" dirty="0">
                <a:cs typeface="Times New Roman" pitchFamily="18" charset="0"/>
              </a:rPr>
              <a:t>给定一个拥有</a:t>
            </a:r>
            <a:r>
              <a:rPr lang="en-US" altLang="zh-CN" sz="2000" b="1" i="1" dirty="0">
                <a:cs typeface="Times New Roman" pitchFamily="18" charset="0"/>
              </a:rPr>
              <a:t>d</a:t>
            </a:r>
            <a:r>
              <a:rPr lang="zh-CN" altLang="en-US" sz="2000" b="1" dirty="0">
                <a:cs typeface="Times New Roman" pitchFamily="18" charset="0"/>
              </a:rPr>
              <a:t>个</a:t>
            </a:r>
            <a:r>
              <a:rPr lang="zh-CN" altLang="en-US" sz="2000" b="1">
                <a:cs typeface="Times New Roman" pitchFamily="18" charset="0"/>
              </a:rPr>
              <a:t>输入</a:t>
            </a:r>
            <a:r>
              <a:rPr lang="zh-CN" altLang="en-US" sz="2000" b="1" smtClean="0">
                <a:cs typeface="Times New Roman" pitchFamily="18" charset="0"/>
              </a:rPr>
              <a:t>神经元，</a:t>
            </a:r>
            <a:r>
              <a:rPr lang="en-US" altLang="zh-CN" sz="2000" b="1" smtClean="0">
                <a:cs typeface="Times New Roman" pitchFamily="18" charset="0"/>
              </a:rPr>
              <a:t> </a:t>
            </a:r>
            <a:r>
              <a:rPr lang="en-US" altLang="zh-CN" sz="2000" b="1" i="1" dirty="0">
                <a:cs typeface="Times New Roman" pitchFamily="18" charset="0"/>
              </a:rPr>
              <a:t>l </a:t>
            </a:r>
            <a:r>
              <a:rPr lang="zh-CN" altLang="en-US" sz="2000" b="1" dirty="0">
                <a:cs typeface="Times New Roman" pitchFamily="18" charset="0"/>
              </a:rPr>
              <a:t>个</a:t>
            </a:r>
            <a:r>
              <a:rPr lang="zh-CN" altLang="en-US" sz="2000" b="1">
                <a:cs typeface="Times New Roman" pitchFamily="18" charset="0"/>
              </a:rPr>
              <a:t>输出</a:t>
            </a:r>
            <a:r>
              <a:rPr lang="zh-CN" altLang="en-US" sz="2000" b="1" smtClean="0">
                <a:cs typeface="Times New Roman" pitchFamily="18" charset="0"/>
              </a:rPr>
              <a:t>神经元，</a:t>
            </a:r>
            <a:r>
              <a:rPr lang="en-US" altLang="zh-CN" sz="2000" b="1" smtClean="0">
                <a:cs typeface="Times New Roman" pitchFamily="18" charset="0"/>
              </a:rPr>
              <a:t> </a:t>
            </a:r>
            <a:r>
              <a:rPr lang="en-US" altLang="zh-CN" sz="2000" b="1" i="1" dirty="0">
                <a:cs typeface="Times New Roman" pitchFamily="18" charset="0"/>
              </a:rPr>
              <a:t>q</a:t>
            </a:r>
            <a:r>
              <a:rPr lang="zh-CN" altLang="en-US" sz="2000" b="1" dirty="0">
                <a:cs typeface="Times New Roman" pitchFamily="18" charset="0"/>
              </a:rPr>
              <a:t>个隐层神经元的多层前向前馈网络结构</a:t>
            </a:r>
            <a:r>
              <a:rPr lang="en-US" altLang="zh-CN" sz="2000" b="1" dirty="0" smtClean="0">
                <a:cs typeface="Times New Roman" pitchFamily="18" charset="0"/>
              </a:rPr>
              <a:t>.</a:t>
            </a:r>
          </a:p>
          <a:p>
            <a:pPr marL="881063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zh-CN" altLang="zh-CN" sz="2000" b="1" dirty="0"/>
              <a:t>第</a:t>
            </a:r>
            <a:r>
              <a:rPr lang="en-US" altLang="zh-CN" sz="2000" b="1" dirty="0"/>
              <a:t>j</a:t>
            </a:r>
            <a:r>
              <a:rPr lang="zh-CN" altLang="zh-CN" sz="2000" b="1" dirty="0"/>
              <a:t>个输出神经元的</a:t>
            </a:r>
            <a:r>
              <a:rPr lang="zh-CN" altLang="zh-CN" sz="2000" b="1" dirty="0" smtClean="0"/>
              <a:t>输入</a:t>
            </a:r>
            <a:endParaRPr lang="en-US" altLang="zh-CN" sz="2000" b="1" dirty="0" smtClean="0"/>
          </a:p>
          <a:p>
            <a:pPr marL="881063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zh-CN" altLang="zh-CN" sz="2000" b="1" dirty="0" smtClean="0"/>
              <a:t>第</a:t>
            </a:r>
            <a:r>
              <a:rPr lang="en-US" altLang="zh-CN" sz="2000" b="1" dirty="0"/>
              <a:t>h</a:t>
            </a:r>
            <a:r>
              <a:rPr lang="zh-CN" altLang="zh-CN" sz="2000" b="1" dirty="0"/>
              <a:t>个隐层神经元的</a:t>
            </a:r>
            <a:r>
              <a:rPr lang="zh-CN" altLang="zh-CN" sz="2000" b="1" dirty="0" smtClean="0"/>
              <a:t>输入</a:t>
            </a:r>
            <a:endParaRPr lang="en-US" altLang="zh-CN" sz="2000" b="1" dirty="0" smtClean="0"/>
          </a:p>
          <a:p>
            <a:pPr marL="881063" indent="-342900">
              <a:lnSpc>
                <a:spcPct val="100000"/>
              </a:lnSpc>
              <a:buFont typeface="Wingdings" pitchFamily="2" charset="2"/>
              <a:buChar char="ü"/>
            </a:pPr>
            <a:endParaRPr lang="en-US" altLang="zh-CN" sz="2000" b="1" dirty="0" smtClean="0"/>
          </a:p>
          <a:p>
            <a:pPr marL="995363" indent="-4572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2000" b="1" dirty="0"/>
              <a:t>首先，将输入示例提供给输入层神经元</a:t>
            </a:r>
            <a:r>
              <a:rPr lang="zh-CN" altLang="en-US" sz="2000" b="1" dirty="0" smtClean="0"/>
              <a:t>，</a:t>
            </a:r>
            <a:endParaRPr lang="en-US" altLang="zh-CN" sz="2000" b="1" dirty="0" smtClean="0"/>
          </a:p>
          <a:p>
            <a:pPr marL="5381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b="1" dirty="0" smtClean="0"/>
              <a:t>然后</a:t>
            </a:r>
            <a:r>
              <a:rPr lang="zh-CN" altLang="en-US" sz="2000" b="1" dirty="0"/>
              <a:t>逐层将信号前传，直到产生输出层的结果</a:t>
            </a:r>
            <a:r>
              <a:rPr lang="en-US" altLang="zh-CN" sz="2000" b="1" dirty="0" smtClean="0"/>
              <a:t>;</a:t>
            </a:r>
            <a:endParaRPr lang="en-US" altLang="zh-CN" sz="2000" b="1" dirty="0"/>
          </a:p>
          <a:p>
            <a:pPr marL="995363" indent="-457200">
              <a:lnSpc>
                <a:spcPct val="100000"/>
              </a:lnSpc>
              <a:spcBef>
                <a:spcPts val="0"/>
              </a:spcBef>
              <a:buFont typeface="+mj-ea"/>
              <a:buAutoNum type="circleNumDbPlain" startAt="2"/>
            </a:pPr>
            <a:r>
              <a:rPr lang="zh-CN" altLang="en-US" sz="2000" b="1" dirty="0"/>
              <a:t>然后，计算输出层的</a:t>
            </a:r>
            <a:r>
              <a:rPr lang="zh-CN" altLang="en-US" sz="2000" b="1" dirty="0" smtClean="0"/>
              <a:t>误差，</a:t>
            </a:r>
            <a:r>
              <a:rPr lang="zh-CN" altLang="en-US" sz="2000" b="1" dirty="0"/>
              <a:t>再将误差逆向传播至隐层</a:t>
            </a:r>
            <a:r>
              <a:rPr lang="zh-CN" altLang="en-US" sz="2000" b="1" dirty="0" smtClean="0"/>
              <a:t>神经元</a:t>
            </a:r>
            <a:endParaRPr lang="en-US" altLang="zh-CN" sz="2000" b="1" dirty="0"/>
          </a:p>
          <a:p>
            <a:pPr marL="995363" indent="-457200">
              <a:lnSpc>
                <a:spcPct val="100000"/>
              </a:lnSpc>
              <a:spcBef>
                <a:spcPts val="0"/>
              </a:spcBef>
              <a:buFont typeface="+mj-ea"/>
              <a:buAutoNum type="circleNumDbPlain" startAt="2"/>
            </a:pPr>
            <a:r>
              <a:rPr lang="zh-CN" altLang="en-US" sz="2000" b="1" dirty="0"/>
              <a:t>最后，根据隐层神经元的误差来对连接权和阈值进行</a:t>
            </a:r>
            <a:r>
              <a:rPr lang="zh-CN" altLang="en-US" sz="2000" b="1" dirty="0" smtClean="0"/>
              <a:t>调整</a:t>
            </a:r>
            <a:endParaRPr lang="en-US" altLang="zh-CN" sz="2000" b="1" dirty="0"/>
          </a:p>
          <a:p>
            <a:pPr marL="5381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b="1" dirty="0"/>
              <a:t>该法代过程循环进行，直到达到某些停止条件为止</a:t>
            </a:r>
            <a:endParaRPr lang="en-US" altLang="zh-CN" sz="2400" b="1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7886700" cy="93610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kumimoji="1" lang="zh-CN" altLang="en-US" b="1" dirty="0" smtClean="0">
                <a:cs typeface="Times New Roman" pitchFamily="18" charset="0"/>
              </a:rPr>
              <a:t>第 </a:t>
            </a:r>
            <a:r>
              <a:rPr kumimoji="1" lang="en-US" altLang="zh-CN" b="1" dirty="0" smtClean="0">
                <a:cs typeface="Times New Roman" pitchFamily="18" charset="0"/>
              </a:rPr>
              <a:t>5 </a:t>
            </a:r>
            <a:r>
              <a:rPr kumimoji="1" lang="zh-CN" altLang="en-US" b="1" dirty="0" smtClean="0">
                <a:cs typeface="Times New Roman" pitchFamily="18" charset="0"/>
              </a:rPr>
              <a:t>章：</a:t>
            </a:r>
            <a:r>
              <a:rPr lang="zh-CN" altLang="en-US" b="1" dirty="0">
                <a:cs typeface="Times New Roman" pitchFamily="18" charset="0"/>
              </a:rPr>
              <a:t>神经网络</a:t>
            </a:r>
            <a:endParaRPr lang="zh-CN" altLang="en-US" b="1" dirty="0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2"/>
          <a:srcRect l="66414" t="19747" r="3061" b="64825"/>
          <a:stretch/>
        </p:blipFill>
        <p:spPr>
          <a:xfrm>
            <a:off x="3635895" y="2996952"/>
            <a:ext cx="1632821" cy="455091"/>
          </a:xfrm>
          <a:prstGeom prst="rect">
            <a:avLst/>
          </a:prstGeom>
        </p:spPr>
      </p:pic>
      <p:pic>
        <p:nvPicPr>
          <p:cNvPr id="9" name="内容占位符 4"/>
          <p:cNvPicPr>
            <a:picLocks noChangeAspect="1"/>
          </p:cNvPicPr>
          <p:nvPr/>
        </p:nvPicPr>
        <p:blipFill rotWithShape="1">
          <a:blip r:embed="rId2"/>
          <a:srcRect l="68324" t="57333" r="3750" b="27171"/>
          <a:stretch/>
        </p:blipFill>
        <p:spPr>
          <a:xfrm>
            <a:off x="3672841" y="3452042"/>
            <a:ext cx="1475224" cy="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73588"/>
            <a:ext cx="9144000" cy="54357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/>
              <a:t>神经元模型、感知机与多层网络、误差逆传播算法、全局最小与局部</a:t>
            </a:r>
            <a:r>
              <a:rPr lang="zh-CN" altLang="en-US" sz="2800" b="1" dirty="0" smtClean="0"/>
              <a:t>最小</a:t>
            </a:r>
            <a:endParaRPr lang="en-US" altLang="zh-CN" sz="2800" b="1" dirty="0" smtClean="0"/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局部极小解</a:t>
            </a:r>
            <a:r>
              <a:rPr lang="zh-CN" altLang="en-US" sz="2000" b="1" dirty="0" smtClean="0">
                <a:cs typeface="Times New Roman" pitchFamily="18" charset="0"/>
              </a:rPr>
              <a:t>：是</a:t>
            </a:r>
            <a:r>
              <a:rPr lang="zh-CN" altLang="en-US" sz="2000" b="1" dirty="0">
                <a:cs typeface="Times New Roman" pitchFamily="18" charset="0"/>
              </a:rPr>
              <a:t>参数空间中的某个</a:t>
            </a:r>
            <a:r>
              <a:rPr lang="zh-CN" altLang="en-US" sz="2000" b="1" dirty="0" smtClean="0">
                <a:cs typeface="Times New Roman" pitchFamily="18" charset="0"/>
              </a:rPr>
              <a:t>点，</a:t>
            </a:r>
            <a:r>
              <a:rPr lang="en-US" altLang="zh-CN" sz="2000" b="1" dirty="0" smtClean="0">
                <a:cs typeface="Times New Roman" pitchFamily="18" charset="0"/>
              </a:rPr>
              <a:t> </a:t>
            </a:r>
            <a:r>
              <a:rPr lang="zh-CN" altLang="en-US" sz="2000" b="1" dirty="0">
                <a:cs typeface="Times New Roman" pitchFamily="18" charset="0"/>
              </a:rPr>
              <a:t>其邻域点的误差函数值均不小于该点的函数值</a:t>
            </a: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全局最小解</a:t>
            </a:r>
            <a:r>
              <a:rPr lang="zh-CN" altLang="en-US" sz="2000" b="1" dirty="0" smtClean="0">
                <a:cs typeface="Times New Roman" pitchFamily="18" charset="0"/>
              </a:rPr>
              <a:t>：是</a:t>
            </a:r>
            <a:r>
              <a:rPr lang="zh-CN" altLang="en-US" sz="2000" b="1" dirty="0">
                <a:cs typeface="Times New Roman" pitchFamily="18" charset="0"/>
              </a:rPr>
              <a:t>指参数空间中所有点的误差函数值均不小于该点的误差函数</a:t>
            </a:r>
            <a:r>
              <a:rPr lang="zh-CN" altLang="en-US" sz="2000" b="1" dirty="0" smtClean="0">
                <a:cs typeface="Times New Roman" pitchFamily="18" charset="0"/>
              </a:rPr>
              <a:t>值</a:t>
            </a:r>
            <a:endParaRPr lang="en-US" altLang="zh-CN" sz="2000" b="1" dirty="0" smtClean="0">
              <a:cs typeface="Times New Roman" pitchFamily="18" charset="0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>
                <a:latin typeface="黑体" panose="02010609060101010101" pitchFamily="49" charset="-122"/>
              </a:rPr>
              <a:t>可能存在多个</a:t>
            </a:r>
            <a:r>
              <a:rPr lang="zh-CN" altLang="en-US" b="1" dirty="0" smtClean="0">
                <a:latin typeface="黑体" panose="02010609060101010101" pitchFamily="49" charset="-122"/>
              </a:rPr>
              <a:t>局部极小值，</a:t>
            </a:r>
            <a:r>
              <a:rPr lang="en-US" altLang="zh-CN" b="1" dirty="0" smtClean="0">
                <a:latin typeface="黑体" panose="02010609060101010101" pitchFamily="49" charset="-122"/>
              </a:rPr>
              <a:t> </a:t>
            </a:r>
            <a:r>
              <a:rPr lang="zh-CN" altLang="en-US" b="1" dirty="0">
                <a:latin typeface="黑体" panose="02010609060101010101" pitchFamily="49" charset="-122"/>
              </a:rPr>
              <a:t>但却只会有一个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</a:rPr>
              <a:t>全局极最小值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 smtClean="0">
                <a:cs typeface="Times New Roman" pitchFamily="18" charset="0"/>
              </a:rPr>
              <a:t>对</a:t>
            </a:r>
            <a:r>
              <a:rPr lang="zh-CN" altLang="en-US" b="1" dirty="0">
                <a:cs typeface="Times New Roman" pitchFamily="18" charset="0"/>
              </a:rPr>
              <a:t>单隐层神经网络而言</a:t>
            </a:r>
            <a:r>
              <a:rPr lang="zh-CN" altLang="en-US" b="1" dirty="0" smtClean="0">
                <a:cs typeface="Times New Roman" pitchFamily="18" charset="0"/>
              </a:rPr>
              <a:t>，足够</a:t>
            </a:r>
            <a:r>
              <a:rPr lang="zh-CN" altLang="en-US" b="1" dirty="0">
                <a:cs typeface="Times New Roman" pitchFamily="18" charset="0"/>
              </a:rPr>
              <a:t>多的训练轮数</a:t>
            </a:r>
            <a:r>
              <a:rPr lang="zh-CN" altLang="en-US" b="1" dirty="0" smtClean="0">
                <a:cs typeface="Times New Roman" pitchFamily="18" charset="0"/>
              </a:rPr>
              <a:t>，也不能</a:t>
            </a:r>
            <a:r>
              <a:rPr lang="zh-CN" altLang="en-US" b="1" dirty="0">
                <a:cs typeface="Times New Roman" pitchFamily="18" charset="0"/>
              </a:rPr>
              <a:t>保证找到的解是全局最小</a:t>
            </a:r>
            <a:r>
              <a:rPr lang="zh-CN" altLang="en-US" b="1" dirty="0" smtClean="0">
                <a:cs typeface="Times New Roman" pitchFamily="18" charset="0"/>
              </a:rPr>
              <a:t>。</a:t>
            </a:r>
            <a:endParaRPr lang="en-US" altLang="zh-CN" b="1" dirty="0" smtClean="0">
              <a:cs typeface="Times New Roman" pitchFamily="18" charset="0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卷积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神经网络</a:t>
            </a:r>
            <a:r>
              <a:rPr lang="zh-CN" altLang="en-US" b="1" dirty="0" smtClean="0">
                <a:cs typeface="Times New Roman" pitchFamily="18" charset="0"/>
              </a:rPr>
              <a:t>：</a:t>
            </a:r>
            <a:r>
              <a:rPr lang="en-US" altLang="zh-CN" b="1" dirty="0">
                <a:cs typeface="Times New Roman" pitchFamily="18" charset="0"/>
              </a:rPr>
              <a:t>CNN</a:t>
            </a:r>
            <a:r>
              <a:rPr lang="zh-CN" altLang="en-US" b="1" dirty="0">
                <a:cs typeface="Times New Roman" pitchFamily="18" charset="0"/>
              </a:rPr>
              <a:t>复合多个卷积层和采样层对输入信号进行</a:t>
            </a:r>
            <a:r>
              <a:rPr lang="zh-CN" altLang="en-US" b="1" dirty="0" smtClean="0">
                <a:cs typeface="Times New Roman" pitchFamily="18" charset="0"/>
              </a:rPr>
              <a:t>加工，</a:t>
            </a:r>
            <a:r>
              <a:rPr lang="en-US" altLang="zh-CN" b="1" dirty="0" smtClean="0">
                <a:cs typeface="Times New Roman" pitchFamily="18" charset="0"/>
              </a:rPr>
              <a:t> </a:t>
            </a:r>
            <a:r>
              <a:rPr lang="zh-CN" altLang="en-US" b="1" dirty="0">
                <a:cs typeface="Times New Roman" pitchFamily="18" charset="0"/>
              </a:rPr>
              <a:t>然后在连接层实现与输出目标之间的</a:t>
            </a:r>
            <a:r>
              <a:rPr lang="zh-CN" altLang="en-US" b="1" dirty="0" smtClean="0">
                <a:cs typeface="Times New Roman" pitchFamily="18" charset="0"/>
              </a:rPr>
              <a:t>映射</a:t>
            </a:r>
            <a:r>
              <a:rPr lang="zh-CN" altLang="en-US" b="1" dirty="0">
                <a:cs typeface="Times New Roman" pitchFamily="18" charset="0"/>
              </a:rPr>
              <a:t>。</a:t>
            </a:r>
            <a:r>
              <a:rPr lang="zh-CN" altLang="en-US" b="1" dirty="0" smtClean="0">
                <a:solidFill>
                  <a:srgbClr val="FF0000"/>
                </a:solidFill>
                <a:cs typeface="Times New Roman" pitchFamily="18" charset="0"/>
              </a:rPr>
              <a:t>卷积神经网络</a:t>
            </a:r>
            <a:r>
              <a:rPr lang="zh-CN" altLang="en-US" b="1" dirty="0" smtClean="0">
                <a:cs typeface="Times New Roman" pitchFamily="18" charset="0"/>
              </a:rPr>
              <a:t>包含：</a:t>
            </a:r>
            <a:endParaRPr lang="en-US" altLang="zh-CN" b="1" dirty="0" smtClean="0">
              <a:cs typeface="Times New Roman" pitchFamily="18" charset="0"/>
            </a:endParaRPr>
          </a:p>
          <a:p>
            <a:pPr marL="533400" indent="-358775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2000" b="1" dirty="0" smtClean="0">
                <a:cs typeface="Times New Roman" pitchFamily="18" charset="0"/>
              </a:rPr>
              <a:t>卷基层：通过 卷积滤波器 提取 特征</a:t>
            </a:r>
            <a:endParaRPr lang="en-US" altLang="zh-CN" sz="2000" b="1" dirty="0" smtClean="0">
              <a:cs typeface="Times New Roman" pitchFamily="18" charset="0"/>
            </a:endParaRPr>
          </a:p>
          <a:p>
            <a:pPr marL="533400" indent="-358775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2000" b="1" dirty="0" smtClean="0">
                <a:cs typeface="Times New Roman" pitchFamily="18" charset="0"/>
              </a:rPr>
              <a:t>采样层：</a:t>
            </a:r>
            <a:r>
              <a:rPr lang="zh-CN" altLang="en-US" sz="2000" b="1" dirty="0">
                <a:cs typeface="Times New Roman" pitchFamily="18" charset="0"/>
              </a:rPr>
              <a:t>基于局部相关性原理进行亚</a:t>
            </a:r>
            <a:r>
              <a:rPr lang="zh-CN" altLang="en-US" sz="2000" b="1" dirty="0" smtClean="0">
                <a:cs typeface="Times New Roman" pitchFamily="18" charset="0"/>
              </a:rPr>
              <a:t>采样，</a:t>
            </a:r>
            <a:r>
              <a:rPr lang="zh-CN" altLang="en-US" sz="2000" b="1" dirty="0">
                <a:cs typeface="Times New Roman" pitchFamily="18" charset="0"/>
              </a:rPr>
              <a:t>减少数据</a:t>
            </a:r>
            <a:r>
              <a:rPr lang="zh-CN" altLang="en-US" sz="2000" b="1" dirty="0" smtClean="0">
                <a:cs typeface="Times New Roman" pitchFamily="18" charset="0"/>
              </a:rPr>
              <a:t>量</a:t>
            </a:r>
            <a:r>
              <a:rPr lang="zh-CN" altLang="en-US" sz="2000" b="1" dirty="0">
                <a:cs typeface="Times New Roman" pitchFamily="18" charset="0"/>
              </a:rPr>
              <a:t>的</a:t>
            </a:r>
            <a:r>
              <a:rPr lang="zh-CN" altLang="en-US" sz="2000" b="1" dirty="0" smtClean="0">
                <a:cs typeface="Times New Roman" pitchFamily="18" charset="0"/>
              </a:rPr>
              <a:t>同时</a:t>
            </a:r>
            <a:r>
              <a:rPr lang="zh-CN" altLang="en-US" sz="2000" b="1" dirty="0">
                <a:cs typeface="Times New Roman" pitchFamily="18" charset="0"/>
              </a:rPr>
              <a:t>保留有用信息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endParaRPr lang="en-US" altLang="zh-CN" sz="2000" b="1" dirty="0" smtClean="0">
              <a:cs typeface="Times New Roman" pitchFamily="18" charset="0"/>
            </a:endParaRPr>
          </a:p>
          <a:p>
            <a:pPr marL="533400" indent="-358775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2000" b="1" dirty="0" smtClean="0">
                <a:cs typeface="Times New Roman" pitchFamily="18" charset="0"/>
              </a:rPr>
              <a:t>连接层：</a:t>
            </a:r>
            <a:r>
              <a:rPr lang="zh-CN" altLang="en-US" sz="2000" b="1" dirty="0">
                <a:cs typeface="Times New Roman" pitchFamily="18" charset="0"/>
              </a:rPr>
              <a:t>通过连接层和输出层的连接完成识别任务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endParaRPr lang="zh-CN" altLang="en-US" sz="2000" b="1" dirty="0">
              <a:cs typeface="Times New Roman" pitchFamily="18" charset="0"/>
            </a:endParaRPr>
          </a:p>
          <a:p>
            <a:pPr marL="382950" indent="-514350">
              <a:lnSpc>
                <a:spcPct val="100000"/>
              </a:lnSpc>
              <a:buFont typeface="+mj-lt"/>
              <a:buAutoNum type="arabicPeriod"/>
            </a:pPr>
            <a:endParaRPr lang="en-US" altLang="zh-CN" b="1" dirty="0"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7886700" cy="93610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kumimoji="1" lang="zh-CN" altLang="en-US" b="1" dirty="0" smtClean="0">
                <a:cs typeface="Times New Roman" pitchFamily="18" charset="0"/>
              </a:rPr>
              <a:t>第 </a:t>
            </a:r>
            <a:r>
              <a:rPr kumimoji="1" lang="en-US" altLang="zh-CN" b="1" dirty="0" smtClean="0">
                <a:cs typeface="Times New Roman" pitchFamily="18" charset="0"/>
              </a:rPr>
              <a:t>5 </a:t>
            </a:r>
            <a:r>
              <a:rPr kumimoji="1" lang="zh-CN" altLang="en-US" b="1" dirty="0" smtClean="0">
                <a:cs typeface="Times New Roman" pitchFamily="18" charset="0"/>
              </a:rPr>
              <a:t>章：</a:t>
            </a:r>
            <a:r>
              <a:rPr lang="zh-CN" altLang="en-US" b="1" dirty="0">
                <a:cs typeface="Times New Roman" pitchFamily="18" charset="0"/>
              </a:rPr>
              <a:t>神经网络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30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448" y="4209921"/>
            <a:ext cx="8981640" cy="24829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神经网络</a:t>
            </a:r>
            <a:r>
              <a:rPr lang="en-US" altLang="zh-CN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--</a:t>
            </a:r>
            <a:r>
              <a:rPr lang="zh-CN" altLang="en-US" sz="2400" b="1" dirty="0" smtClean="0">
                <a:solidFill>
                  <a:schemeClr val="tx2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定义</a:t>
            </a:r>
            <a:endParaRPr lang="en-US" altLang="zh-CN" sz="2400" b="1" dirty="0" smtClean="0">
              <a:solidFill>
                <a:schemeClr val="tx2"/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615950" indent="-342900">
              <a:lnSpc>
                <a:spcPct val="100000"/>
              </a:lnSpc>
              <a:buFont typeface="Wingdings" pitchFamily="2" charset="2"/>
              <a:buChar char="u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模拟</a:t>
            </a: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神经系统，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真实世界物体所作出的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反应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615950" indent="-342900">
              <a:lnSpc>
                <a:spcPct val="100000"/>
              </a:lnSpc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神经网络，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由具有适应性的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简单单元 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组成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  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并行互联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的网络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615950" indent="-342900">
              <a:lnSpc>
                <a:spcPct val="100000"/>
              </a:lnSpc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神经元</a:t>
            </a: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模型，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即定义中的“简单单元”，是神经网络的基本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成分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615950" indent="-342900">
              <a:lnSpc>
                <a:spcPct val="100000"/>
              </a:lnSpc>
              <a:buFont typeface="Wingdings" pitchFamily="2" charset="2"/>
              <a:buChar char="u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机器学习中的神经网络，通常是指</a:t>
            </a: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“神经网络学习”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标题 5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</p:spPr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3994" y="909282"/>
            <a:ext cx="8144088" cy="3277820"/>
            <a:chOff x="478564" y="3344892"/>
            <a:chExt cx="8144088" cy="32778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0052" y="3745002"/>
              <a:ext cx="3062600" cy="1625468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478564" y="3344892"/>
              <a:ext cx="4999290" cy="3277820"/>
              <a:chOff x="478564" y="3344892"/>
              <a:chExt cx="4999290" cy="327782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78564" y="3745001"/>
                <a:ext cx="4999290" cy="2877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每个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神经元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与其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他神经元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相连，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它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“兴奋”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就会向相连的神经元发送化学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物质，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从而改变这些神经元内的</a:t>
                </a:r>
                <a:r>
                  <a:rPr lang="zh-CN" altLang="en-US" sz="2200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电位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sz="22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如果某神经元的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电位，超过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一个</a:t>
                </a:r>
                <a:r>
                  <a:rPr lang="zh-CN" altLang="en-US" sz="2200" b="1" dirty="0" smtClean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“阈值”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那么，它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就会被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激活，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“兴奋”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起来，</a:t>
                </a:r>
                <a:r>
                  <a:rPr lang="en-US" altLang="zh-CN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向其它神经元发送化学</a:t>
                </a:r>
                <a:r>
                  <a:rPr lang="zh-CN" altLang="en-US" sz="22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物质</a:t>
                </a:r>
                <a:endParaRPr lang="en-US" altLang="zh-CN" sz="22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78564" y="3344892"/>
                <a:ext cx="243556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60363" lvl="0" indent="-342900">
                  <a:spcBef>
                    <a:spcPts val="1000"/>
                  </a:spcBef>
                  <a:buClr>
                    <a:srgbClr val="16754D"/>
                  </a:buClr>
                  <a:buSzPct val="100000"/>
                  <a:buFont typeface="Wingdings" pitchFamily="2" charset="2"/>
                  <a:buChar char="u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ea typeface="黑体" panose="02010609060101010101" pitchFamily="49" charset="-122"/>
                    <a:cs typeface="Times New Roman" pitchFamily="18" charset="0"/>
                  </a:rPr>
                  <a:t>生物神经网络</a:t>
                </a:r>
                <a:endParaRPr lang="zh-CN" altLang="en-US" b="1" dirty="0">
                  <a:solidFill>
                    <a:srgbClr val="FF0000"/>
                  </a:solidFill>
                  <a:latin typeface="Times New Roman" pitchFamily="18" charset="0"/>
                  <a:ea typeface="黑体" panose="02010609060101010101" pitchFamily="49" charset="-122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60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屏幕剪辑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09" y="2261545"/>
            <a:ext cx="4871591" cy="296439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8495898" cy="445293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M-P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神经元模型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[McCulloch and Pitts</a:t>
            </a:r>
            <a:r>
              <a:rPr lang="zh-CN" altLang="en-US" sz="1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1943]</a:t>
            </a:r>
          </a:p>
          <a:p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311650" cy="43084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：来自 其他 </a:t>
            </a:r>
            <a:r>
              <a:rPr lang="en-US" altLang="zh-CN" b="1" i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神经元，传递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过来的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输入信号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处理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：输入信号，通过带权重的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连接 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，进行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传递，</a:t>
            </a:r>
            <a:r>
              <a:rPr lang="en-US" altLang="zh-CN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</a:p>
          <a:p>
            <a:pPr marL="358775" indent="0">
              <a:lnSpc>
                <a:spcPct val="130000"/>
              </a:lnSpc>
              <a:spcBef>
                <a:spcPts val="1200"/>
              </a:spcBef>
              <a:buNone/>
            </a:pP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神经元接受到总输入值，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将其与本神经元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 </a:t>
            </a:r>
            <a:r>
              <a:rPr lang="el-GR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进行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比较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</a:t>
            </a:r>
            <a:r>
              <a:rPr lang="zh-CN" altLang="en-US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：通过激活函数的处理，得到输出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8495898" cy="445293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M-P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0" y="1670346"/>
            <a:ext cx="6030007" cy="13776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其他 </a:t>
            </a:r>
            <a:r>
              <a:rPr lang="en-US" altLang="zh-CN" sz="2000" b="1" i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n 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个神经元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传递来的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信号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处理：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将总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输入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值与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阈值</a:t>
            </a:r>
            <a:r>
              <a:rPr lang="el-GR" altLang="zh-CN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，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进行</a:t>
            </a:r>
            <a:r>
              <a:rPr lang="zh-CN" altLang="en-US" sz="2000" b="1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比较</a:t>
            </a:r>
            <a:endParaRPr lang="zh-CN" altLang="en-US" sz="2000" b="1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输出：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激活函数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</a:t>
            </a:r>
            <a:r>
              <a:rPr lang="zh-CN" altLang="en-US" sz="2000" b="1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处理，得到输出</a:t>
            </a:r>
            <a:endParaRPr lang="zh-CN" altLang="en-US" sz="2000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13" y="1112791"/>
            <a:ext cx="3445045" cy="2096333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5.1 </a:t>
            </a:r>
            <a:r>
              <a:rPr lang="zh-CN" altLang="en-US" b="1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神经元模型</a:t>
            </a:r>
            <a:endParaRPr lang="zh-CN" altLang="en-US" b="1" dirty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25765" y="5618546"/>
            <a:ext cx="8616950" cy="7618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  <a:defRPr sz="3000" b="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激活函数  是</a:t>
            </a: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阶跃函数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0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：表示抑制神经元，</a:t>
            </a:r>
            <a:r>
              <a:rPr lang="en-US" altLang="zh-CN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：表示激活神经元</a:t>
            </a: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阶跃函数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：具有不连续、不光滑等不好的性质，</a:t>
            </a:r>
            <a:r>
              <a:rPr lang="en-US" altLang="zh-CN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常用的是 </a:t>
            </a:r>
            <a:r>
              <a:rPr lang="en-US" altLang="zh-CN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Sigmoid </a:t>
            </a: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endParaRPr lang="en-US" altLang="zh-CN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内容占位符 6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5" y="3048002"/>
            <a:ext cx="7468007" cy="25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5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自定义 1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2756</TotalTime>
  <Words>5072</Words>
  <Application>Microsoft Office PowerPoint</Application>
  <PresentationFormat>全屏显示(4:3)</PresentationFormat>
  <Paragraphs>549</Paragraphs>
  <Slides>61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Symbol Tiger</vt:lpstr>
      <vt:lpstr>等线</vt:lpstr>
      <vt:lpstr>黑体</vt:lpstr>
      <vt:lpstr>华文仿宋</vt:lpstr>
      <vt:lpstr>微软雅黑</vt:lpstr>
      <vt:lpstr>Arial</vt:lpstr>
      <vt:lpstr>Calibri</vt:lpstr>
      <vt:lpstr>Cambria Math</vt:lpstr>
      <vt:lpstr>Symbol</vt:lpstr>
      <vt:lpstr>Times New Roman</vt:lpstr>
      <vt:lpstr>Verdana</vt:lpstr>
      <vt:lpstr>Wingdings</vt:lpstr>
      <vt:lpstr>机器学习v2.1rgb</vt:lpstr>
      <vt:lpstr>Formula</vt:lpstr>
      <vt:lpstr>PowerPoint 演示文稿</vt:lpstr>
      <vt:lpstr>第五章 神经网络</vt:lpstr>
      <vt:lpstr>神经网络发展史</vt:lpstr>
      <vt:lpstr>神经网络发展史</vt:lpstr>
      <vt:lpstr>第五章 神经网络</vt:lpstr>
      <vt:lpstr>第五章 神经网络</vt:lpstr>
      <vt:lpstr>5.1 神经元模型</vt:lpstr>
      <vt:lpstr>5.1 神经元模型</vt:lpstr>
      <vt:lpstr>5.1 神经元模型</vt:lpstr>
      <vt:lpstr>5.1 神经元模型</vt:lpstr>
      <vt:lpstr>第五章 神经网络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5.2 感知机与多层网络</vt:lpstr>
      <vt:lpstr>第五章 神经网络</vt:lpstr>
      <vt:lpstr>5.3 误差逆传播算法（BP）</vt:lpstr>
      <vt:lpstr>5.3 误差逆传播算法（BP）</vt:lpstr>
      <vt:lpstr>5.3 误差逆传播算法</vt:lpstr>
      <vt:lpstr>5.3 误差逆传播算法</vt:lpstr>
      <vt:lpstr>5.3 误差逆传播算法</vt:lpstr>
      <vt:lpstr>第五章 神经网络</vt:lpstr>
      <vt:lpstr>5.4 全局最小与局部极小</vt:lpstr>
      <vt:lpstr>5.4 全局最小与局部极小</vt:lpstr>
      <vt:lpstr>5.4 全局最小与局部极小</vt:lpstr>
      <vt:lpstr>5.4 全局最小与局部极小</vt:lpstr>
      <vt:lpstr>第五章 神经网络</vt:lpstr>
      <vt:lpstr>5.5 其他常见神经网络</vt:lpstr>
      <vt:lpstr>5.5 其他常见神经网络</vt:lpstr>
      <vt:lpstr>5.5 其他常见神经网络</vt:lpstr>
      <vt:lpstr>5.5 其他常见神经网络</vt:lpstr>
      <vt:lpstr>5.5 其他常见神经网络</vt:lpstr>
      <vt:lpstr>5.5 其他常见神经网络</vt:lpstr>
      <vt:lpstr>5.5 其他常见神经网络</vt:lpstr>
      <vt:lpstr>5.5 其他常见神经网络</vt:lpstr>
      <vt:lpstr>5.5 其他常见神经网络</vt:lpstr>
      <vt:lpstr>第五章 神经网络</vt:lpstr>
      <vt:lpstr>5.6 深度学习</vt:lpstr>
      <vt:lpstr>5.6 深度学习</vt:lpstr>
      <vt:lpstr>5.6 深度学习</vt:lpstr>
      <vt:lpstr>5.6 深度学习</vt:lpstr>
      <vt:lpstr>5.6 深度学习</vt:lpstr>
      <vt:lpstr>5.6 深度学习</vt:lpstr>
      <vt:lpstr>5.6 深度学习</vt:lpstr>
      <vt:lpstr>5.6 深度学习</vt:lpstr>
      <vt:lpstr>5.6 深度学习</vt:lpstr>
      <vt:lpstr>5.7 阅读材料</vt:lpstr>
      <vt:lpstr>作业</vt:lpstr>
      <vt:lpstr>第 5 章：神经网络</vt:lpstr>
      <vt:lpstr>第 5 章：神经网络</vt:lpstr>
      <vt:lpstr>第 5 章：神经网络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机器学习-第五章</dc:title>
  <dc:creator>Administrator</dc:creator>
  <cp:lastModifiedBy>xt256.com</cp:lastModifiedBy>
  <cp:revision>224</cp:revision>
  <cp:lastPrinted>2017-10-26T23:13:13Z</cp:lastPrinted>
  <dcterms:created xsi:type="dcterms:W3CDTF">2015-12-30T14:22:19Z</dcterms:created>
  <dcterms:modified xsi:type="dcterms:W3CDTF">2019-04-25T12:48:05Z</dcterms:modified>
</cp:coreProperties>
</file>